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45" r:id="rId84"/>
    <p:sldId id="337" r:id="rId85"/>
    <p:sldId id="338" r:id="rId86"/>
    <p:sldId id="339" r:id="rId87"/>
    <p:sldId id="340" r:id="rId88"/>
    <p:sldId id="341" r:id="rId89"/>
    <p:sldId id="343" r:id="rId90"/>
    <p:sldId id="344" r:id="rId91"/>
  </p:sldIdLst>
  <p:sldSz cx="12192000" cy="6858000"/>
  <p:notesSz cx="6858000" cy="9144000"/>
  <p:custDataLst>
    <p:tags r:id="rId9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showGuides="1">
      <p:cViewPr varScale="1">
        <p:scale>
          <a:sx n="102" d="100"/>
          <a:sy n="102" d="100"/>
        </p:scale>
        <p:origin x="460" y="76"/>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5" Type="http://schemas.openxmlformats.org/officeDocument/2006/relationships/tags" Target="tags/tag72.xml"/><Relationship Id="rId94" Type="http://schemas.openxmlformats.org/officeDocument/2006/relationships/tableStyles" Target="tableStyles.xml"/><Relationship Id="rId93" Type="http://schemas.openxmlformats.org/officeDocument/2006/relationships/viewProps" Target="viewProps.xml"/><Relationship Id="rId92" Type="http://schemas.openxmlformats.org/officeDocument/2006/relationships/presProps" Target="presProps.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algn="ctr">
              <a:defRPr>
                <a:latin typeface="宋体" panose="02010600030101010101" pitchFamily="2" charset="-122"/>
                <a:ea typeface="宋体" panose="02010600030101010101" pitchFamily="2" charset="-122"/>
              </a:defRPr>
            </a:lvl1pPr>
          </a:lstStyle>
          <a:p>
            <a:pPr lvl="0"/>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0" indent="0" algn="ctr">
              <a:buNone/>
              <a:defRPr>
                <a:latin typeface="宋体" panose="02010600030101010101" pitchFamily="2" charset="-122"/>
                <a:ea typeface="宋体" panose="02010600030101010101" pitchFamily="2" charset="-122"/>
              </a:defRPr>
            </a:lvl1pPr>
            <a:lvl2pPr marL="457200" indent="0" algn="ctr">
              <a:buNone/>
              <a:defRPr>
                <a:latin typeface="宋体" panose="02010600030101010101" pitchFamily="2" charset="-122"/>
                <a:ea typeface="宋体" panose="02010600030101010101" pitchFamily="2" charset="-122"/>
              </a:defRPr>
            </a:lvl2pPr>
            <a:lvl3pPr marL="914400" indent="0" algn="ctr">
              <a:buNone/>
              <a:defRPr>
                <a:latin typeface="宋体" panose="02010600030101010101" pitchFamily="2" charset="-122"/>
                <a:ea typeface="宋体" panose="02010600030101010101" pitchFamily="2" charset="-122"/>
              </a:defRPr>
            </a:lvl3pPr>
            <a:lvl4pPr marL="1371600" indent="0" algn="ctr">
              <a:buNone/>
              <a:defRPr>
                <a:latin typeface="宋体" panose="02010600030101010101" pitchFamily="2" charset="-122"/>
                <a:ea typeface="宋体" panose="02010600030101010101" pitchFamily="2" charset="-122"/>
              </a:defRPr>
            </a:lvl4pPr>
            <a:lvl5pPr marL="1828800" indent="0" algn="ctr">
              <a:buNone/>
              <a:defRPr>
                <a:latin typeface="宋体" panose="02010600030101010101" pitchFamily="2" charset="-122"/>
                <a:ea typeface="宋体" panose="02010600030101010101" pitchFamily="2"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lstStyle/>
          <a:p>
            <a:r>
              <a:rPr lang="zh-CN" altLang="zh-CN" dirty="0">
                <a:latin typeface="宋体" panose="02010600030101010101" pitchFamily="2" charset="-122"/>
                <a:ea typeface="宋体" panose="02010600030101010101" pitchFamily="2" charset="-122"/>
              </a:rPr>
              <a:t>宋诗精华录苏轼部分</a:t>
            </a:r>
            <a:endParaRPr lang="zh-CN" altLang="zh-CN" dirty="0">
              <a:latin typeface="宋体" panose="02010600030101010101" pitchFamily="2" charset="-122"/>
              <a:ea typeface="宋体" panose="02010600030101010101" pitchFamily="2" charset="-122"/>
            </a:endParaRPr>
          </a:p>
        </p:txBody>
      </p:sp>
      <p:sp>
        <p:nvSpPr>
          <p:cNvPr id="3" name="副标题 2"/>
          <p:cNvSpPr>
            <a:spLocks noGrp="1"/>
          </p:cNvSpPr>
          <p:nvPr>
            <p:ph type="subTitle" idx="1"/>
            <p:custDataLst>
              <p:tags r:id="rId2"/>
            </p:custDataLst>
          </p:nvPr>
        </p:nvSpPr>
        <p:spPr/>
        <p:txBody>
          <a:bodyPr/>
          <a:lstStyle/>
          <a:p>
            <a:endParaRPr lang="zh-CN" altLang="en-US" dirty="0"/>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今观此壁画，亦若其诗清且敦。</a:t>
            </a:r>
            <a:endParaRPr lang="zh-CN" altLang="en-US" dirty="0"/>
          </a:p>
          <a:p>
            <a:r>
              <a:rPr lang="zh-CN" altLang="en-US" dirty="0"/>
              <a:t>祗园弟子尽鹤骨，心如死灰不复温。</a:t>
            </a:r>
            <a:endParaRPr lang="zh-CN" altLang="en-US" dirty="0"/>
          </a:p>
          <a:p>
            <a:r>
              <a:rPr lang="zh-CN" altLang="en-US" dirty="0"/>
              <a:t>门前两丛竹，雪节贯霜根。</a:t>
            </a:r>
            <a:endParaRPr lang="en-US" altLang="zh-CN" dirty="0"/>
          </a:p>
          <a:p>
            <a:r>
              <a:rPr lang="zh-CN" altLang="en-US" dirty="0"/>
              <a:t>交柯乱叶动无数，一一皆可寻其源。</a:t>
            </a:r>
            <a:endParaRPr lang="en-US" altLang="zh-CN" dirty="0"/>
          </a:p>
          <a:p>
            <a:r>
              <a:rPr lang="zh-CN" altLang="en-US" dirty="0"/>
              <a:t>吴生虽妙绝，犹以画工论。</a:t>
            </a:r>
            <a:endParaRPr lang="en-US" altLang="zh-CN" dirty="0"/>
          </a:p>
          <a:p>
            <a:r>
              <a:rPr lang="zh-CN" altLang="en-US" dirty="0"/>
              <a:t>摩诘得之于象外，有如仙翮谢笼樊。</a:t>
            </a:r>
            <a:endParaRPr lang="en-US" altLang="zh-CN" dirty="0"/>
          </a:p>
          <a:p>
            <a:r>
              <a:rPr lang="zh-CN" altLang="en-US" dirty="0"/>
              <a:t>吾观二子皆神俊，又于维也敛衽无间言。</a:t>
            </a:r>
            <a:endParaRPr lang="zh-CN" altLang="en-US" dirty="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真兴寺阁</a:t>
            </a:r>
            <a:endParaRPr lang="zh-CN" altLang="en-US" dirty="0"/>
          </a:p>
        </p:txBody>
      </p:sp>
      <p:sp>
        <p:nvSpPr>
          <p:cNvPr id="3" name="内容占位符 2"/>
          <p:cNvSpPr>
            <a:spLocks noGrp="1"/>
          </p:cNvSpPr>
          <p:nvPr>
            <p:ph idx="1"/>
          </p:nvPr>
        </p:nvSpPr>
        <p:spPr/>
        <p:txBody>
          <a:bodyPr/>
          <a:lstStyle/>
          <a:p>
            <a:r>
              <a:rPr lang="zh-CN" altLang="en-US" dirty="0"/>
              <a:t>山川与城郭，漠漠同一形。</a:t>
            </a:r>
            <a:endParaRPr lang="zh-CN" altLang="en-US" dirty="0"/>
          </a:p>
          <a:p>
            <a:r>
              <a:rPr lang="zh-CN" altLang="en-US" dirty="0"/>
              <a:t>市人与鸦鹊，浩浩同一声。</a:t>
            </a:r>
            <a:endParaRPr lang="zh-CN" altLang="en-US" dirty="0"/>
          </a:p>
          <a:p>
            <a:r>
              <a:rPr lang="zh-CN" altLang="en-US" dirty="0"/>
              <a:t>此阁几何高，何人之所营。</a:t>
            </a:r>
            <a:endParaRPr lang="zh-CN" altLang="en-US" dirty="0"/>
          </a:p>
          <a:p>
            <a:r>
              <a:rPr lang="zh-CN" altLang="en-US" dirty="0"/>
              <a:t>侧身送落日，引手攀飞星。</a:t>
            </a:r>
            <a:endParaRPr lang="zh-CN" altLang="en-US" dirty="0"/>
          </a:p>
          <a:p>
            <a:r>
              <a:rPr lang="zh-CN" altLang="en-US" dirty="0"/>
              <a:t>当年王中令，斫木南山赪。</a:t>
            </a:r>
            <a:endParaRPr lang="zh-CN" altLang="en-US" dirty="0"/>
          </a:p>
          <a:p>
            <a:r>
              <a:rPr lang="zh-CN" altLang="en-US" dirty="0"/>
              <a:t>写真留阁下，铁面眼有棱。</a:t>
            </a:r>
            <a:endParaRPr lang="zh-CN" altLang="en-US" dirty="0"/>
          </a:p>
          <a:p>
            <a:r>
              <a:rPr lang="zh-CN" altLang="en-US" dirty="0"/>
              <a:t>身强八九尺，与阁两峥嵘。</a:t>
            </a:r>
            <a:endParaRPr lang="zh-CN" altLang="en-US" dirty="0"/>
          </a:p>
          <a:p>
            <a:r>
              <a:rPr lang="zh-CN" altLang="en-US" dirty="0"/>
              <a:t>古人虽暴恣，作事今世惊。</a:t>
            </a:r>
            <a:endParaRPr lang="zh-CN" altLang="en-US" dirty="0"/>
          </a:p>
          <a:p>
            <a:r>
              <a:rPr lang="zh-CN" altLang="en-US" dirty="0"/>
              <a:t>登者尚呀喘，作者何以胜。</a:t>
            </a:r>
            <a:endParaRPr lang="zh-CN" altLang="en-US" dirty="0"/>
          </a:p>
          <a:p>
            <a:r>
              <a:rPr lang="zh-CN" altLang="en-US" dirty="0"/>
              <a:t>曷不观此阁，其人勇且英。</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石苍舒醉墨堂</a:t>
            </a:r>
            <a:endParaRPr lang="zh-CN" altLang="en-US" dirty="0"/>
          </a:p>
        </p:txBody>
      </p:sp>
      <p:sp>
        <p:nvSpPr>
          <p:cNvPr id="3" name="内容占位符 2"/>
          <p:cNvSpPr>
            <a:spLocks noGrp="1"/>
          </p:cNvSpPr>
          <p:nvPr>
            <p:ph idx="1"/>
          </p:nvPr>
        </p:nvSpPr>
        <p:spPr/>
        <p:txBody>
          <a:bodyPr>
            <a:normAutofit/>
          </a:bodyPr>
          <a:lstStyle/>
          <a:p>
            <a:r>
              <a:rPr lang="zh-CN" altLang="en-US" dirty="0"/>
              <a:t>人生识字忧患始，姓名粗记可以休。</a:t>
            </a:r>
            <a:endParaRPr lang="zh-CN" altLang="en-US" dirty="0"/>
          </a:p>
          <a:p>
            <a:r>
              <a:rPr lang="zh-CN" altLang="en-US" dirty="0"/>
              <a:t>何用草书夸神速，开卷惝恍令人愁。</a:t>
            </a:r>
            <a:endParaRPr lang="zh-CN" altLang="en-US" dirty="0"/>
          </a:p>
          <a:p>
            <a:r>
              <a:rPr lang="zh-CN" altLang="en-US" dirty="0"/>
              <a:t>我尝好之每自笑，君有此病何能瘳！</a:t>
            </a:r>
            <a:endParaRPr lang="zh-CN" altLang="en-US" dirty="0"/>
          </a:p>
          <a:p>
            <a:r>
              <a:rPr lang="zh-CN" altLang="en-US" dirty="0"/>
              <a:t>自言其中有至乐，适意无异逍遥游。</a:t>
            </a:r>
            <a:endParaRPr lang="en-US" altLang="zh-CN" dirty="0"/>
          </a:p>
          <a:p>
            <a:r>
              <a:rPr lang="zh-CN" altLang="en-US" dirty="0"/>
              <a:t>近者作堂名醉墨，如饮美酒销百忧。</a:t>
            </a:r>
            <a:endParaRPr lang="zh-CN" altLang="en-US" dirty="0"/>
          </a:p>
          <a:p>
            <a:r>
              <a:rPr lang="zh-CN" altLang="en-US" dirty="0"/>
              <a:t>乃知柳子语不妄，病嗜土炭如珍羞。</a:t>
            </a:r>
            <a:endParaRPr lang="zh-CN" altLang="en-US" dirty="0"/>
          </a:p>
          <a:p>
            <a:r>
              <a:rPr lang="zh-CN" altLang="en-US" dirty="0"/>
              <a:t>君于此艺亦云至，堆墙败笔如山丘。</a:t>
            </a:r>
            <a:endParaRPr lang="zh-CN" altLang="en-US" dirty="0"/>
          </a:p>
          <a:p>
            <a:r>
              <a:rPr lang="zh-CN" altLang="en-US" dirty="0"/>
              <a:t>兴来一挥百纸尽，骏马倏忽踏九州。</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我书意造本无法，点画信手烦推求。</a:t>
            </a:r>
            <a:endParaRPr lang="zh-CN" altLang="en-US" dirty="0"/>
          </a:p>
          <a:p>
            <a:r>
              <a:rPr lang="zh-CN" altLang="en-US" dirty="0"/>
              <a:t>胡为议论独见假，只字片纸皆藏收。</a:t>
            </a:r>
            <a:endParaRPr lang="zh-CN" altLang="en-US" dirty="0"/>
          </a:p>
          <a:p>
            <a:r>
              <a:rPr lang="zh-CN" altLang="en-US" dirty="0"/>
              <a:t>不减钟张君自足，下方罗赵我亦优。</a:t>
            </a:r>
            <a:endParaRPr lang="zh-CN" altLang="en-US" dirty="0"/>
          </a:p>
          <a:p>
            <a:r>
              <a:rPr lang="zh-CN" altLang="en-US" dirty="0"/>
              <a:t>不须临池更苦学，完取绢素充衾裯。</a:t>
            </a:r>
            <a:endParaRPr lang="zh-CN" altLang="en-US" dirty="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傅尧俞济源草堂</a:t>
            </a:r>
            <a:endParaRPr lang="zh-CN" altLang="en-US" dirty="0"/>
          </a:p>
        </p:txBody>
      </p:sp>
      <p:sp>
        <p:nvSpPr>
          <p:cNvPr id="3" name="内容占位符 2"/>
          <p:cNvSpPr>
            <a:spLocks noGrp="1"/>
          </p:cNvSpPr>
          <p:nvPr>
            <p:ph idx="1"/>
          </p:nvPr>
        </p:nvSpPr>
        <p:spPr/>
        <p:txBody>
          <a:bodyPr/>
          <a:lstStyle/>
          <a:p>
            <a:r>
              <a:rPr lang="zh-CN" altLang="en-US" dirty="0"/>
              <a:t>微官共有田园兴，老罢方寻隐退庐。</a:t>
            </a:r>
            <a:endParaRPr lang="zh-CN" altLang="en-US" dirty="0"/>
          </a:p>
          <a:p>
            <a:r>
              <a:rPr lang="zh-CN" altLang="en-US" dirty="0"/>
              <a:t>栽种成阴十年事，仓黄求买万金无。</a:t>
            </a:r>
            <a:endParaRPr lang="zh-CN" altLang="en-US" dirty="0"/>
          </a:p>
          <a:p>
            <a:r>
              <a:rPr lang="zh-CN" altLang="en-US" dirty="0"/>
              <a:t>先生卜筑临清济，乔木如今似画图。</a:t>
            </a:r>
            <a:endParaRPr lang="zh-CN" altLang="en-US" dirty="0"/>
          </a:p>
          <a:p>
            <a:r>
              <a:rPr lang="zh-CN" altLang="en-US" dirty="0"/>
              <a:t>邻里亦知偏爱竹，春来相与护龙雏。</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越州张中舍寿乐堂</a:t>
            </a:r>
            <a:endParaRPr lang="zh-CN" altLang="en-US" dirty="0"/>
          </a:p>
        </p:txBody>
      </p:sp>
      <p:sp>
        <p:nvSpPr>
          <p:cNvPr id="3" name="内容占位符 2"/>
          <p:cNvSpPr>
            <a:spLocks noGrp="1"/>
          </p:cNvSpPr>
          <p:nvPr>
            <p:ph idx="1"/>
          </p:nvPr>
        </p:nvSpPr>
        <p:spPr/>
        <p:txBody>
          <a:bodyPr>
            <a:normAutofit/>
          </a:bodyPr>
          <a:lstStyle/>
          <a:p>
            <a:r>
              <a:rPr lang="zh-CN" altLang="en-US" dirty="0"/>
              <a:t>青山偃蹇如高人，常时不肯入官府。</a:t>
            </a:r>
            <a:endParaRPr lang="zh-CN" altLang="en-US" dirty="0"/>
          </a:p>
          <a:p>
            <a:r>
              <a:rPr lang="zh-CN" altLang="en-US" dirty="0"/>
              <a:t>高人自与山有素，不待招邀满庭户。</a:t>
            </a:r>
            <a:endParaRPr lang="zh-CN" altLang="en-US" dirty="0"/>
          </a:p>
          <a:p>
            <a:r>
              <a:rPr lang="zh-CN" altLang="en-US" dirty="0"/>
              <a:t>卧龙蟠屈半东州，万室鳞鳞枕其股。</a:t>
            </a:r>
            <a:endParaRPr lang="zh-CN" altLang="en-US" dirty="0"/>
          </a:p>
          <a:p>
            <a:r>
              <a:rPr lang="zh-CN" altLang="en-US" dirty="0"/>
              <a:t>背之不见与无同，狐裘反衣无乃鲁。</a:t>
            </a:r>
            <a:endParaRPr lang="zh-CN" altLang="en-US" dirty="0"/>
          </a:p>
          <a:p>
            <a:r>
              <a:rPr lang="zh-CN" altLang="en-US" dirty="0"/>
              <a:t>张君眼力觑天奥，能遣荆棘化堂宇。</a:t>
            </a:r>
            <a:endParaRPr lang="zh-CN" altLang="en-US" dirty="0"/>
          </a:p>
          <a:p>
            <a:r>
              <a:rPr lang="zh-CN" altLang="en-US" dirty="0"/>
              <a:t>持颐宴坐不出门，收揽奇秀得十五。</a:t>
            </a:r>
            <a:endParaRPr lang="zh-CN" altLang="en-US" dirty="0"/>
          </a:p>
          <a:p>
            <a:r>
              <a:rPr lang="zh-CN" altLang="en-US" dirty="0"/>
              <a:t>才多事少厌闲寂。卧看云烟变风雨。</a:t>
            </a:r>
            <a:endParaRPr lang="zh-CN" altLang="en-US" dirty="0"/>
          </a:p>
          <a:p>
            <a:r>
              <a:rPr lang="zh-CN" altLang="en-US" dirty="0"/>
              <a:t>笋如玉箸椹如簪，强饮且为山作主。</a:t>
            </a:r>
            <a:endParaRPr lang="zh-CN" altLang="en-US" dirty="0"/>
          </a:p>
          <a:p>
            <a:r>
              <a:rPr lang="zh-CN" altLang="en-US" dirty="0"/>
              <a:t>不忧儿辈知此乐，但恐造物怪多取。</a:t>
            </a:r>
            <a:endParaRPr lang="zh-CN" altLang="en-US" dirty="0"/>
          </a:p>
          <a:p>
            <a:r>
              <a:rPr lang="zh-CN" altLang="en-US" dirty="0"/>
              <a:t>春浓睡足午窗明，想见新茶如泼乳。</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和鲜于子骏郓州新堂月夜二首</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a:t>去岁游新堂，春风雪消后。</a:t>
            </a:r>
            <a:endParaRPr lang="zh-CN" altLang="en-US" dirty="0"/>
          </a:p>
          <a:p>
            <a:r>
              <a:rPr lang="zh-CN" altLang="en-US" dirty="0"/>
              <a:t>池中半篙水，池上千尺柳。</a:t>
            </a:r>
            <a:endParaRPr lang="zh-CN" altLang="en-US" dirty="0"/>
          </a:p>
          <a:p>
            <a:r>
              <a:rPr lang="zh-CN" altLang="en-US" dirty="0"/>
              <a:t>佳人如桃李，胡蝶入衫袖。</a:t>
            </a:r>
            <a:endParaRPr lang="zh-CN" altLang="en-US" dirty="0"/>
          </a:p>
          <a:p>
            <a:r>
              <a:rPr lang="zh-CN" altLang="en-US" dirty="0"/>
              <a:t>山川今何许，疆野已分宿。</a:t>
            </a:r>
            <a:endParaRPr lang="zh-CN" altLang="en-US" dirty="0"/>
          </a:p>
          <a:p>
            <a:r>
              <a:rPr lang="zh-CN" altLang="en-US" dirty="0"/>
              <a:t>岁月不可思，驶若船放溜。</a:t>
            </a:r>
            <a:endParaRPr lang="zh-CN" altLang="en-US" dirty="0"/>
          </a:p>
          <a:p>
            <a:r>
              <a:rPr lang="zh-CN" altLang="en-US" dirty="0"/>
              <a:t>繁华真一梦，寂寞两荣朽。</a:t>
            </a:r>
            <a:endParaRPr lang="zh-CN" altLang="en-US" dirty="0"/>
          </a:p>
          <a:p>
            <a:r>
              <a:rPr lang="zh-CN" altLang="en-US" dirty="0"/>
              <a:t>惟有当时月，依然照杯酒。</a:t>
            </a:r>
            <a:endParaRPr lang="zh-CN" altLang="en-US" dirty="0"/>
          </a:p>
          <a:p>
            <a:r>
              <a:rPr lang="zh-CN" altLang="en-US" dirty="0"/>
              <a:t>应怜船上人，坐稳不知漏。</a:t>
            </a:r>
            <a:endParaRPr lang="zh-CN" altLang="en-US" dirty="0"/>
          </a:p>
          <a:p>
            <a:r>
              <a:rPr lang="zh-CN" altLang="en-US" dirty="0"/>
              <a:t>明月入华池，反照池上堂。</a:t>
            </a:r>
            <a:endParaRPr lang="zh-CN" altLang="en-US" dirty="0"/>
          </a:p>
          <a:p>
            <a:r>
              <a:rPr lang="zh-CN" altLang="en-US" dirty="0"/>
              <a:t>堂中隐几人，心与水月凉。</a:t>
            </a:r>
            <a:endParaRPr lang="zh-CN" altLang="en-US" dirty="0"/>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风萤已无迹，露草时有光。</a:t>
            </a:r>
            <a:endParaRPr lang="zh-CN" altLang="en-US" dirty="0"/>
          </a:p>
          <a:p>
            <a:r>
              <a:rPr lang="zh-CN" altLang="en-US" dirty="0"/>
              <a:t>起观河汉流，步屧响长廓。</a:t>
            </a:r>
            <a:endParaRPr lang="zh-CN" altLang="en-US" dirty="0"/>
          </a:p>
          <a:p>
            <a:r>
              <a:rPr lang="zh-CN" altLang="en-US" dirty="0"/>
              <a:t>名都信繁会，千指调笙簧。</a:t>
            </a:r>
            <a:endParaRPr lang="zh-CN" altLang="en-US" dirty="0"/>
          </a:p>
          <a:p>
            <a:r>
              <a:rPr lang="zh-CN" altLang="en-US" dirty="0"/>
              <a:t>先生病不饮，童子为烧香。</a:t>
            </a:r>
            <a:endParaRPr lang="zh-CN" altLang="en-US" dirty="0"/>
          </a:p>
          <a:p>
            <a:r>
              <a:rPr lang="zh-CN" altLang="en-US" dirty="0"/>
              <a:t>独作五字诗，清绝如韦郎。</a:t>
            </a:r>
            <a:endParaRPr lang="zh-CN" altLang="en-US" dirty="0"/>
          </a:p>
          <a:p>
            <a:r>
              <a:rPr lang="zh-CN" altLang="en-US" dirty="0"/>
              <a:t>诗成月渐侧，皎皎两相望。</a:t>
            </a:r>
            <a:endParaRPr lang="zh-CN" altLang="en-US" dirty="0"/>
          </a:p>
          <a:p>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南堂五首</a:t>
            </a:r>
            <a:endParaRPr lang="zh-CN" altLang="en-US" dirty="0"/>
          </a:p>
        </p:txBody>
      </p:sp>
      <p:sp>
        <p:nvSpPr>
          <p:cNvPr id="3" name="内容占位符 2"/>
          <p:cNvSpPr>
            <a:spLocks noGrp="1"/>
          </p:cNvSpPr>
          <p:nvPr>
            <p:ph idx="1"/>
          </p:nvPr>
        </p:nvSpPr>
        <p:spPr/>
        <p:txBody>
          <a:bodyPr>
            <a:normAutofit/>
          </a:bodyPr>
          <a:lstStyle/>
          <a:p>
            <a:r>
              <a:rPr lang="zh-CN" altLang="en-US" dirty="0"/>
              <a:t>江上西山半隐堤，此邦台馆一时西。</a:t>
            </a:r>
            <a:endParaRPr lang="zh-CN" altLang="en-US" dirty="0"/>
          </a:p>
          <a:p>
            <a:r>
              <a:rPr lang="zh-CN" altLang="en-US" dirty="0"/>
              <a:t>南堂独有西南向，卧看千帆落浅溪。</a:t>
            </a:r>
            <a:endParaRPr lang="zh-CN" altLang="en-US" dirty="0"/>
          </a:p>
          <a:p>
            <a:endParaRPr lang="zh-CN" altLang="en-US" dirty="0"/>
          </a:p>
          <a:p>
            <a:r>
              <a:rPr lang="zh-CN" altLang="en-US" dirty="0"/>
              <a:t>暮年眼力嗟犹在，多病颠毛却未华。</a:t>
            </a:r>
            <a:endParaRPr lang="zh-CN" altLang="en-US" dirty="0"/>
          </a:p>
          <a:p>
            <a:r>
              <a:rPr lang="zh-CN" altLang="en-US" dirty="0"/>
              <a:t>故作明窗书小字，更开幽室养丹砂。</a:t>
            </a:r>
            <a:endParaRPr lang="zh-CN" altLang="en-US" dirty="0"/>
          </a:p>
          <a:p>
            <a:endParaRPr lang="zh-CN" altLang="en-US" dirty="0"/>
          </a:p>
          <a:p>
            <a:r>
              <a:rPr lang="zh-CN" altLang="en-US" dirty="0"/>
              <a:t>他时雨夜困移床，坐厌愁声点客肠。</a:t>
            </a:r>
            <a:endParaRPr lang="zh-CN" altLang="en-US" dirty="0"/>
          </a:p>
          <a:p>
            <a:r>
              <a:rPr lang="zh-CN" altLang="en-US" dirty="0"/>
              <a:t>一听南堂新瓦响，似闻东坞小荷香。</a:t>
            </a:r>
            <a:endParaRPr lang="zh-CN" altLang="en-US" dirty="0"/>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山家为割千房蜜，稚子新畦五亩蔬。</a:t>
            </a:r>
            <a:endParaRPr lang="zh-CN" altLang="en-US" dirty="0"/>
          </a:p>
          <a:p>
            <a:r>
              <a:rPr lang="zh-CN" altLang="en-US" dirty="0"/>
              <a:t>更有南堂堪著客，不忧门外故人车。</a:t>
            </a:r>
            <a:endParaRPr lang="zh-CN" altLang="en-US" dirty="0"/>
          </a:p>
          <a:p>
            <a:endParaRPr lang="zh-CN" altLang="en-US" dirty="0"/>
          </a:p>
          <a:p>
            <a:r>
              <a:rPr lang="zh-CN" altLang="en-US" dirty="0"/>
              <a:t>扫地焚香闭阁眠，簟纹如水帐如烟。</a:t>
            </a:r>
            <a:endParaRPr lang="zh-CN" altLang="en-US" dirty="0"/>
          </a:p>
          <a:p>
            <a:r>
              <a:rPr lang="zh-CN" altLang="en-US" dirty="0"/>
              <a:t>客来梦觉知何处，挂起西窗浪接天。</a:t>
            </a:r>
            <a:endParaRPr lang="zh-CN" altLang="en-US" dirty="0"/>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latin typeface="宋体" panose="02010600030101010101" pitchFamily="2" charset="-122"/>
                <a:ea typeface="宋体" panose="02010600030101010101" pitchFamily="2" charset="-122"/>
              </a:rPr>
              <a:t>往富阳新城李节推先行三日留风水洞见待</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marL="0" algn="ctr">
              <a:buClrTx/>
              <a:buSzTx/>
              <a:buNone/>
            </a:pPr>
            <a:r>
              <a:rPr lang="zh-CN" altLang="en-US" dirty="0">
                <a:latin typeface="宋体" panose="02010600030101010101" pitchFamily="2" charset="-122"/>
                <a:ea typeface="宋体" panose="02010600030101010101" pitchFamily="2" charset="-122"/>
              </a:rPr>
              <a:t>春山磔磔鸣春禽，此间不可无我吟。</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路长漫漫傍江浦，此间不可无君语。</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金鲫池边不见君，追君直过定山村。</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路人皆言君未远，骑马少年清且婉。</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风岩水穴旧闻名，只隔山溪夜不行。</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溪桥晓溜浮梅萼，知君系马岩花落。</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出城三日尚逶迟，妻孥怪骂归何时。</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世上小儿夸急走，如君相待今安有？</a:t>
            </a:r>
            <a:endParaRPr lang="zh-CN" altLang="en-US" dirty="0">
              <a:latin typeface="宋体" panose="02010600030101010101" pitchFamily="2" charset="-122"/>
              <a:ea typeface="宋体" panose="02010600030101010101" pitchFamily="2" charset="-122"/>
            </a:endParaRPr>
          </a:p>
          <a:p>
            <a:endParaRPr lang="zh-CN" altLang="en-US" dirty="0">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游金山寺</a:t>
            </a:r>
            <a:endParaRPr lang="zh-CN" altLang="en-US" dirty="0"/>
          </a:p>
        </p:txBody>
      </p:sp>
      <p:sp>
        <p:nvSpPr>
          <p:cNvPr id="3" name="内容占位符 2"/>
          <p:cNvSpPr>
            <a:spLocks noGrp="1"/>
          </p:cNvSpPr>
          <p:nvPr>
            <p:ph idx="1"/>
          </p:nvPr>
        </p:nvSpPr>
        <p:spPr/>
        <p:txBody>
          <a:bodyPr>
            <a:normAutofit/>
          </a:bodyPr>
          <a:lstStyle/>
          <a:p>
            <a:r>
              <a:rPr lang="zh-CN" altLang="en-US" dirty="0"/>
              <a:t>我家江水初发源，宦游直送江入海。</a:t>
            </a:r>
            <a:endParaRPr lang="zh-CN" altLang="en-US" dirty="0"/>
          </a:p>
          <a:p>
            <a:r>
              <a:rPr lang="zh-CN" altLang="en-US" dirty="0"/>
              <a:t>闻道潮头一丈高，天寒尚有沙痕在。</a:t>
            </a:r>
            <a:endParaRPr lang="zh-CN" altLang="en-US" dirty="0"/>
          </a:p>
          <a:p>
            <a:r>
              <a:rPr lang="zh-CN" altLang="en-US" dirty="0"/>
              <a:t>中泠南畔石盘陀，古来出没随涛波。</a:t>
            </a:r>
            <a:endParaRPr lang="zh-CN" altLang="en-US" dirty="0"/>
          </a:p>
          <a:p>
            <a:r>
              <a:rPr lang="zh-CN" altLang="en-US" dirty="0"/>
              <a:t>试登绝顶望乡国，江南江北青山多。</a:t>
            </a:r>
            <a:endParaRPr lang="zh-CN" altLang="en-US" dirty="0"/>
          </a:p>
          <a:p>
            <a:r>
              <a:rPr lang="zh-CN" altLang="en-US" dirty="0"/>
              <a:t>羁愁畏晚寻归楫，山僧苦留看落日。</a:t>
            </a:r>
            <a:endParaRPr lang="zh-CN" altLang="en-US" dirty="0"/>
          </a:p>
          <a:p>
            <a:r>
              <a:rPr lang="zh-CN" altLang="en-US" dirty="0"/>
              <a:t>微风万顷靴文细，断霞半空鱼尾赤。</a:t>
            </a:r>
            <a:endParaRPr lang="zh-CN" altLang="en-US" dirty="0"/>
          </a:p>
          <a:p>
            <a:r>
              <a:rPr lang="zh-CN" altLang="en-US" dirty="0"/>
              <a:t>是时江月初生魄，二更月落天深黑。</a:t>
            </a:r>
            <a:endParaRPr lang="zh-CN" altLang="en-US" dirty="0"/>
          </a:p>
          <a:p>
            <a:r>
              <a:rPr lang="zh-CN" altLang="en-US" dirty="0"/>
              <a:t>江心似有炬火明，飞焰照山栖鸟惊。</a:t>
            </a:r>
            <a:endParaRPr lang="zh-CN" altLang="en-US" dirty="0"/>
          </a:p>
          <a:p>
            <a:r>
              <a:rPr lang="zh-CN" altLang="en-US" dirty="0"/>
              <a:t>怅然归卧心莫识，非鬼非人竟何物？</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江山如此不归山，江神见怪惊我顽。</a:t>
            </a:r>
            <a:endParaRPr lang="zh-CN" altLang="en-US" dirty="0"/>
          </a:p>
          <a:p>
            <a:r>
              <a:rPr lang="zh-CN" altLang="en-US" dirty="0"/>
              <a:t>我谢江神岂得已，有田不归如江水。</a:t>
            </a:r>
            <a:endParaRPr lang="zh-CN" altLang="en-US" dirty="0"/>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雨中游天竺灵感观音院</a:t>
            </a:r>
            <a:endParaRPr lang="zh-CN" altLang="en-US" dirty="0"/>
          </a:p>
        </p:txBody>
      </p:sp>
      <p:sp>
        <p:nvSpPr>
          <p:cNvPr id="3" name="内容占位符 2"/>
          <p:cNvSpPr>
            <a:spLocks noGrp="1"/>
          </p:cNvSpPr>
          <p:nvPr>
            <p:ph idx="1"/>
          </p:nvPr>
        </p:nvSpPr>
        <p:spPr/>
        <p:txBody>
          <a:bodyPr/>
          <a:lstStyle/>
          <a:p>
            <a:r>
              <a:rPr lang="zh-CN" altLang="en-US" dirty="0"/>
              <a:t>蚕欲老，麦半黄，前山后山雨浪浪。</a:t>
            </a:r>
            <a:endParaRPr lang="zh-CN" altLang="en-US" dirty="0"/>
          </a:p>
          <a:p>
            <a:r>
              <a:rPr lang="zh-CN" altLang="en-US" dirty="0"/>
              <a:t>农夫辍耒女废筐，白衣仙人在高堂。</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与毛令方尉游西菩提寺二首</a:t>
            </a:r>
            <a:endParaRPr lang="zh-CN" altLang="en-US" dirty="0"/>
          </a:p>
        </p:txBody>
      </p:sp>
      <p:sp>
        <p:nvSpPr>
          <p:cNvPr id="3" name="内容占位符 2"/>
          <p:cNvSpPr>
            <a:spLocks noGrp="1"/>
          </p:cNvSpPr>
          <p:nvPr>
            <p:ph idx="1"/>
          </p:nvPr>
        </p:nvSpPr>
        <p:spPr/>
        <p:txBody>
          <a:bodyPr/>
          <a:lstStyle/>
          <a:p>
            <a:r>
              <a:rPr lang="zh-CN" altLang="en-US" dirty="0"/>
              <a:t>推挤不去已三年，鱼鸟依然笑我顽。</a:t>
            </a:r>
            <a:endParaRPr lang="zh-CN" altLang="en-US" dirty="0"/>
          </a:p>
          <a:p>
            <a:r>
              <a:rPr lang="zh-CN" altLang="en-US" dirty="0"/>
              <a:t>人未放归江北路，天教看尽浙西山。</a:t>
            </a:r>
            <a:endParaRPr lang="zh-CN" altLang="en-US" dirty="0"/>
          </a:p>
          <a:p>
            <a:r>
              <a:rPr lang="zh-CN" altLang="en-US" dirty="0"/>
              <a:t>尚书清节衣冠后，处士风流水石间。</a:t>
            </a:r>
            <a:endParaRPr lang="zh-CN" altLang="en-US" dirty="0"/>
          </a:p>
          <a:p>
            <a:r>
              <a:rPr lang="zh-CN" altLang="en-US" dirty="0"/>
              <a:t>一笑相逢那易得，数诗狂语不须删。</a:t>
            </a:r>
            <a:endParaRPr lang="en-US" altLang="zh-CN" dirty="0"/>
          </a:p>
          <a:p>
            <a:endParaRPr lang="en-US" altLang="zh-CN" dirty="0"/>
          </a:p>
          <a:p>
            <a:r>
              <a:rPr lang="zh-CN" altLang="en-US" dirty="0"/>
              <a:t>路转山腰足未移，水清石瘦便能奇。</a:t>
            </a:r>
            <a:endParaRPr lang="zh-CN" altLang="en-US" dirty="0"/>
          </a:p>
          <a:p>
            <a:r>
              <a:rPr lang="zh-CN" altLang="en-US" dirty="0"/>
              <a:t>白云自占东西岭，明月谁分上下池。</a:t>
            </a:r>
            <a:endParaRPr lang="zh-CN" altLang="en-US" dirty="0"/>
          </a:p>
          <a:p>
            <a:r>
              <a:rPr lang="zh-CN" altLang="en-US" dirty="0"/>
              <a:t>黑黍黄粱初熟后，朱柑绿橘半甜时。</a:t>
            </a:r>
            <a:endParaRPr lang="zh-CN" altLang="en-US" dirty="0"/>
          </a:p>
          <a:p>
            <a:r>
              <a:rPr lang="zh-CN" altLang="en-US" dirty="0"/>
              <a:t>人生此乐须天赋，莫遣儿曹取次知。</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52033" y="959129"/>
            <a:ext cx="10969200" cy="705600"/>
          </a:xfrm>
        </p:spPr>
        <p:txBody>
          <a:bodyPr>
            <a:normAutofit fontScale="90000"/>
          </a:bodyPr>
          <a:lstStyle/>
          <a:p>
            <a:r>
              <a:rPr lang="zh-CN" altLang="en-US" dirty="0"/>
              <a:t>少年时，尝过一村院，见壁上有诗云：“夜凉疑有雨，院静似无僧。”不知何人诗也。宿黄州禅智寺，寺僧皆不在，夜半雨作，偶记此诗，故作一绝</a:t>
            </a:r>
            <a:endParaRPr lang="zh-CN" altLang="en-US" dirty="0"/>
          </a:p>
        </p:txBody>
      </p:sp>
      <p:sp>
        <p:nvSpPr>
          <p:cNvPr id="3" name="内容占位符 2"/>
          <p:cNvSpPr>
            <a:spLocks noGrp="1"/>
          </p:cNvSpPr>
          <p:nvPr>
            <p:ph idx="1"/>
          </p:nvPr>
        </p:nvSpPr>
        <p:spPr/>
        <p:txBody>
          <a:bodyPr/>
          <a:lstStyle/>
          <a:p>
            <a:endParaRPr lang="en-US" altLang="zh-CN" dirty="0"/>
          </a:p>
          <a:p>
            <a:endParaRPr lang="en-US" altLang="zh-CN" dirty="0"/>
          </a:p>
          <a:p>
            <a:r>
              <a:rPr lang="zh-CN" altLang="en-US" dirty="0"/>
              <a:t>佛灯渐暗饥鼠出，山雨忽来修竹鸣。</a:t>
            </a:r>
            <a:endParaRPr lang="zh-CN" altLang="en-US" dirty="0"/>
          </a:p>
          <a:p>
            <a:r>
              <a:rPr lang="zh-CN" altLang="en-US" dirty="0"/>
              <a:t>知是何人旧诗句，已应知我此时情。</a:t>
            </a:r>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雪后到乾明寺遂宿</a:t>
            </a:r>
            <a:endParaRPr lang="zh-CN" altLang="en-US" dirty="0"/>
          </a:p>
        </p:txBody>
      </p:sp>
      <p:sp>
        <p:nvSpPr>
          <p:cNvPr id="3" name="内容占位符 2"/>
          <p:cNvSpPr>
            <a:spLocks noGrp="1"/>
          </p:cNvSpPr>
          <p:nvPr>
            <p:ph idx="1"/>
          </p:nvPr>
        </p:nvSpPr>
        <p:spPr/>
        <p:txBody>
          <a:bodyPr/>
          <a:lstStyle/>
          <a:p>
            <a:r>
              <a:rPr lang="zh-CN" altLang="en-US" dirty="0"/>
              <a:t>门外山光马亦惊，阶前屐齿我先行。</a:t>
            </a:r>
            <a:endParaRPr lang="zh-CN" altLang="en-US" dirty="0"/>
          </a:p>
          <a:p>
            <a:r>
              <a:rPr lang="zh-CN" altLang="en-US" dirty="0"/>
              <a:t>风花误入长春苑，云月长临不夜城。</a:t>
            </a:r>
            <a:endParaRPr lang="zh-CN" altLang="en-US" dirty="0"/>
          </a:p>
          <a:p>
            <a:r>
              <a:rPr lang="zh-CN" altLang="en-US" dirty="0"/>
              <a:t>未许牛羊伤至洁，且看鸦鹊弄新晴。</a:t>
            </a:r>
            <a:endParaRPr lang="zh-CN" altLang="en-US" dirty="0"/>
          </a:p>
          <a:p>
            <a:r>
              <a:rPr lang="zh-CN" altLang="en-US" dirty="0"/>
              <a:t>更须携被留僧榻，待听催檐泻竹声。</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泗州僧伽塔</a:t>
            </a:r>
            <a:endParaRPr lang="zh-CN" altLang="en-US" dirty="0"/>
          </a:p>
        </p:txBody>
      </p:sp>
      <p:sp>
        <p:nvSpPr>
          <p:cNvPr id="3" name="内容占位符 2"/>
          <p:cNvSpPr>
            <a:spLocks noGrp="1"/>
          </p:cNvSpPr>
          <p:nvPr>
            <p:ph idx="1"/>
          </p:nvPr>
        </p:nvSpPr>
        <p:spPr/>
        <p:txBody>
          <a:bodyPr/>
          <a:lstStyle/>
          <a:p>
            <a:r>
              <a:rPr lang="zh-CN" altLang="en-US" dirty="0"/>
              <a:t>我昔南行舟击汴，逆风三日沙吹面。</a:t>
            </a:r>
            <a:endParaRPr lang="zh-CN" altLang="en-US" dirty="0"/>
          </a:p>
          <a:p>
            <a:r>
              <a:rPr lang="zh-CN" altLang="en-US" dirty="0"/>
              <a:t>舟人共劝祷灵塔，香火未收旗脚转。</a:t>
            </a:r>
            <a:endParaRPr lang="zh-CN" altLang="en-US" dirty="0"/>
          </a:p>
          <a:p>
            <a:r>
              <a:rPr lang="zh-CN" altLang="en-US" dirty="0"/>
              <a:t>回头顷刻失长桥，却到龟山未朝饭。</a:t>
            </a:r>
            <a:endParaRPr lang="zh-CN" altLang="en-US" dirty="0"/>
          </a:p>
          <a:p>
            <a:r>
              <a:rPr lang="zh-CN" altLang="en-US" dirty="0"/>
              <a:t>至人无心何厚薄，我自怀私欣所便。</a:t>
            </a:r>
            <a:endParaRPr lang="zh-CN" altLang="en-US" dirty="0"/>
          </a:p>
          <a:p>
            <a:r>
              <a:rPr lang="zh-CN" altLang="en-US" dirty="0"/>
              <a:t>耕田欲雨刈欲晴，去得顺风来者怨。</a:t>
            </a:r>
            <a:endParaRPr lang="zh-CN" altLang="en-US" dirty="0"/>
          </a:p>
          <a:p>
            <a:r>
              <a:rPr lang="zh-CN" altLang="en-US" dirty="0"/>
              <a:t>若使人人祷辄遂，告物应须日千变。</a:t>
            </a:r>
            <a:endParaRPr lang="zh-CN" altLang="en-US" dirty="0"/>
          </a:p>
          <a:p>
            <a:r>
              <a:rPr lang="zh-CN" altLang="en-US" dirty="0"/>
              <a:t>我今身世两悠悠，去无所逐来无恋。</a:t>
            </a:r>
            <a:endParaRPr lang="zh-CN" altLang="en-US" dirty="0"/>
          </a:p>
          <a:p>
            <a:r>
              <a:rPr lang="zh-CN" altLang="en-US" dirty="0"/>
              <a:t>得行固愿留不恶，每到有求神亦倦。</a:t>
            </a:r>
            <a:endParaRPr lang="zh-CN" altLang="en-US" dirty="0"/>
          </a:p>
          <a:p>
            <a:r>
              <a:rPr lang="zh-CN" altLang="en-US" dirty="0"/>
              <a:t>退之旧云三百尺，澄观所营今已换。</a:t>
            </a:r>
            <a:endParaRPr lang="zh-CN" altLang="en-US" dirty="0"/>
          </a:p>
          <a:p>
            <a:r>
              <a:rPr lang="zh-CN" altLang="en-US" dirty="0"/>
              <a:t>不嫌俗士污丹梯，一看云山绕淮甸。</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寒食雨二首</a:t>
            </a:r>
            <a:endParaRPr lang="zh-CN" altLang="en-US" dirty="0"/>
          </a:p>
        </p:txBody>
      </p:sp>
      <p:sp>
        <p:nvSpPr>
          <p:cNvPr id="3" name="内容占位符 2"/>
          <p:cNvSpPr>
            <a:spLocks noGrp="1"/>
          </p:cNvSpPr>
          <p:nvPr>
            <p:ph idx="1"/>
          </p:nvPr>
        </p:nvSpPr>
        <p:spPr/>
        <p:txBody>
          <a:bodyPr>
            <a:normAutofit/>
          </a:bodyPr>
          <a:lstStyle/>
          <a:p>
            <a:r>
              <a:rPr lang="zh-CN" altLang="en-US" dirty="0"/>
              <a:t>自我来黄州，已过三寒食。</a:t>
            </a:r>
            <a:endParaRPr lang="zh-CN" altLang="en-US" dirty="0"/>
          </a:p>
          <a:p>
            <a:r>
              <a:rPr lang="zh-CN" altLang="en-US" dirty="0"/>
              <a:t>年年欲惜春，春去不容惜。</a:t>
            </a:r>
            <a:endParaRPr lang="zh-CN" altLang="en-US" dirty="0"/>
          </a:p>
          <a:p>
            <a:r>
              <a:rPr lang="zh-CN" altLang="en-US" dirty="0"/>
              <a:t>今年又苦雨，两月秋萧瑟。</a:t>
            </a:r>
            <a:endParaRPr lang="zh-CN" altLang="en-US" dirty="0"/>
          </a:p>
          <a:p>
            <a:r>
              <a:rPr lang="zh-CN" altLang="en-US" dirty="0"/>
              <a:t>卧闻海棠花，泥污燕脂雪。</a:t>
            </a:r>
            <a:endParaRPr lang="zh-CN" altLang="en-US" dirty="0"/>
          </a:p>
          <a:p>
            <a:r>
              <a:rPr lang="zh-CN" altLang="en-US" dirty="0"/>
              <a:t>暗中偷负去，夜半真有力。</a:t>
            </a:r>
            <a:endParaRPr lang="zh-CN" altLang="en-US" dirty="0"/>
          </a:p>
          <a:p>
            <a:r>
              <a:rPr lang="zh-CN" altLang="en-US" dirty="0"/>
              <a:t>何殊病少年，病起头已白。</a:t>
            </a:r>
            <a:endParaRPr lang="zh-CN" altLang="en-US" dirty="0"/>
          </a:p>
          <a:p>
            <a:endParaRPr lang="zh-CN"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春江欲入户，雨势来不已。</a:t>
            </a:r>
            <a:endParaRPr lang="zh-CN" altLang="en-US" dirty="0"/>
          </a:p>
          <a:p>
            <a:r>
              <a:rPr lang="zh-CN" altLang="en-US" dirty="0"/>
              <a:t>小屋如渔舟，濛濛水云里。</a:t>
            </a:r>
            <a:endParaRPr lang="zh-CN" altLang="en-US" dirty="0"/>
          </a:p>
          <a:p>
            <a:r>
              <a:rPr lang="zh-CN" altLang="en-US" dirty="0"/>
              <a:t>空庖煮寒菜，破灶烧湿苇。</a:t>
            </a:r>
            <a:endParaRPr lang="zh-CN" altLang="en-US" dirty="0"/>
          </a:p>
          <a:p>
            <a:r>
              <a:rPr lang="zh-CN" altLang="en-US" dirty="0"/>
              <a:t>那知是寒食，但见乌衔纸。</a:t>
            </a:r>
            <a:endParaRPr lang="zh-CN" altLang="en-US" dirty="0"/>
          </a:p>
          <a:p>
            <a:r>
              <a:rPr lang="zh-CN" altLang="en-US" dirty="0"/>
              <a:t>君门深九重，坟墓在万里。</a:t>
            </a:r>
            <a:endParaRPr lang="zh-CN" altLang="en-US" dirty="0"/>
          </a:p>
          <a:p>
            <a:r>
              <a:rPr lang="zh-CN" altLang="en-US" dirty="0"/>
              <a:t>也拟哭途穷，死灰吹不起。</a:t>
            </a:r>
            <a:endParaRPr lang="zh-CN" altLang="en-US" dirty="0"/>
          </a:p>
          <a:p>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守岁</a:t>
            </a:r>
            <a:endParaRPr lang="zh-CN" altLang="en-US" dirty="0"/>
          </a:p>
        </p:txBody>
      </p:sp>
      <p:sp>
        <p:nvSpPr>
          <p:cNvPr id="3" name="内容占位符 2"/>
          <p:cNvSpPr>
            <a:spLocks noGrp="1"/>
          </p:cNvSpPr>
          <p:nvPr>
            <p:ph idx="1"/>
          </p:nvPr>
        </p:nvSpPr>
        <p:spPr/>
        <p:txBody>
          <a:bodyPr/>
          <a:lstStyle/>
          <a:p>
            <a:r>
              <a:rPr lang="zh-CN" altLang="en-US" dirty="0"/>
              <a:t>欲知垂尽岁，有似赴壑蛇。</a:t>
            </a:r>
            <a:endParaRPr lang="zh-CN" altLang="en-US" dirty="0"/>
          </a:p>
          <a:p>
            <a:r>
              <a:rPr lang="zh-CN" altLang="en-US" dirty="0"/>
              <a:t>修鳞半已没，去意谁能遮。</a:t>
            </a:r>
            <a:endParaRPr lang="zh-CN" altLang="en-US" dirty="0"/>
          </a:p>
          <a:p>
            <a:r>
              <a:rPr lang="zh-CN" altLang="en-US" dirty="0"/>
              <a:t>况欲系其尾，虽勤知奈何。</a:t>
            </a:r>
            <a:endParaRPr lang="zh-CN" altLang="en-US" dirty="0"/>
          </a:p>
          <a:p>
            <a:r>
              <a:rPr lang="zh-CN" altLang="en-US" dirty="0"/>
              <a:t>儿童强不睡，相守夜欢哗。</a:t>
            </a:r>
            <a:endParaRPr lang="zh-CN" altLang="en-US" dirty="0"/>
          </a:p>
          <a:p>
            <a:r>
              <a:rPr lang="zh-CN" altLang="en-US" dirty="0"/>
              <a:t>晨鸡且勿唱，更鼓畏添挝。</a:t>
            </a:r>
            <a:endParaRPr lang="zh-CN" altLang="en-US" dirty="0"/>
          </a:p>
          <a:p>
            <a:r>
              <a:rPr lang="zh-CN" altLang="en-US" dirty="0"/>
              <a:t>坐久灯烬落，起看北斗斜。</a:t>
            </a:r>
            <a:endParaRPr lang="zh-CN" altLang="en-US" dirty="0"/>
          </a:p>
          <a:p>
            <a:r>
              <a:rPr lang="zh-CN" altLang="en-US" dirty="0"/>
              <a:t>明年岂无年，心事恐蹉跎。</a:t>
            </a:r>
            <a:endParaRPr lang="zh-CN" altLang="en-US" dirty="0"/>
          </a:p>
          <a:p>
            <a:r>
              <a:rPr lang="zh-CN" altLang="en-US" dirty="0"/>
              <a:t>努力尽今夕，少年犹可夸。</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latin typeface="宋体" panose="02010600030101010101" pitchFamily="2" charset="-122"/>
                <a:ea typeface="宋体" panose="02010600030101010101" pitchFamily="2" charset="-122"/>
              </a:rPr>
              <a:t>新城道中二首</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marL="0" indent="0" algn="ctr">
              <a:buNone/>
            </a:pPr>
            <a:r>
              <a:rPr lang="zh-CN" altLang="en-US" dirty="0">
                <a:latin typeface="宋体" panose="02010600030101010101" pitchFamily="2" charset="-122"/>
                <a:ea typeface="宋体" panose="02010600030101010101" pitchFamily="2" charset="-122"/>
              </a:rPr>
              <a:t>东风知我欲山行，吹断檐间积雨声。</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岭上晴云披絮帽，树头初日挂铜钲。</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野桃含笑竹篱短，溪柳自摇沙水清。</a:t>
            </a:r>
            <a:endParaRPr lang="zh-CN" altLang="en-US" dirty="0">
              <a:latin typeface="宋体" panose="02010600030101010101" pitchFamily="2" charset="-122"/>
              <a:ea typeface="宋体" panose="02010600030101010101" pitchFamily="2" charset="-122"/>
            </a:endParaRPr>
          </a:p>
          <a:p>
            <a:pPr marL="0" algn="ctr">
              <a:buClrTx/>
              <a:buSzTx/>
              <a:buNone/>
            </a:pPr>
            <a:r>
              <a:rPr lang="zh-CN" altLang="en-US" dirty="0">
                <a:latin typeface="宋体" panose="02010600030101010101" pitchFamily="2" charset="-122"/>
                <a:ea typeface="宋体" panose="02010600030101010101" pitchFamily="2" charset="-122"/>
              </a:rPr>
              <a:t>西崦人家应最乐，煮芹烧笋饷春耕。</a:t>
            </a:r>
            <a:endParaRPr lang="zh-CN" altLang="en-US" dirty="0">
              <a:latin typeface="宋体" panose="02010600030101010101" pitchFamily="2" charset="-122"/>
              <a:ea typeface="宋体" panose="02010600030101010101" pitchFamily="2" charset="-122"/>
            </a:endParaRPr>
          </a:p>
          <a:p>
            <a:pPr marL="0" indent="0" algn="ctr">
              <a:buNone/>
            </a:pPr>
            <a:endParaRPr lang="en-US" altLang="zh-CN" dirty="0">
              <a:latin typeface="宋体" panose="02010600030101010101" pitchFamily="2" charset="-122"/>
              <a:ea typeface="宋体" panose="02010600030101010101" pitchFamily="2" charset="-122"/>
            </a:endParaRPr>
          </a:p>
          <a:p>
            <a:pPr marL="0" indent="0" algn="ctr">
              <a:buNone/>
            </a:pPr>
            <a:r>
              <a:rPr lang="en-US" altLang="zh-CN" dirty="0" err="1">
                <a:latin typeface="宋体" panose="02010600030101010101" pitchFamily="2" charset="-122"/>
                <a:ea typeface="宋体" panose="02010600030101010101" pitchFamily="2" charset="-122"/>
              </a:rPr>
              <a:t>身世悠悠我此行，溪边委辔听溪声</a:t>
            </a:r>
            <a:r>
              <a:rPr lang="en-US" altLang="zh-CN" dirty="0">
                <a:latin typeface="宋体" panose="02010600030101010101" pitchFamily="2" charset="-122"/>
                <a:ea typeface="宋体" panose="02010600030101010101" pitchFamily="2" charset="-122"/>
              </a:rPr>
              <a:t>。</a:t>
            </a:r>
            <a:endParaRPr lang="en-US" altLang="zh-CN" dirty="0">
              <a:latin typeface="宋体" panose="02010600030101010101" pitchFamily="2" charset="-122"/>
              <a:ea typeface="宋体" panose="02010600030101010101" pitchFamily="2" charset="-122"/>
            </a:endParaRPr>
          </a:p>
          <a:p>
            <a:pPr marL="0" indent="0" algn="ctr">
              <a:buNone/>
            </a:pPr>
            <a:r>
              <a:rPr lang="en-US" altLang="zh-CN" dirty="0" err="1">
                <a:latin typeface="宋体" panose="02010600030101010101" pitchFamily="2" charset="-122"/>
                <a:ea typeface="宋体" panose="02010600030101010101" pitchFamily="2" charset="-122"/>
              </a:rPr>
              <a:t>散材畏见搜林斧，疲马思闻卷旆钲</a:t>
            </a:r>
            <a:r>
              <a:rPr lang="en-US" altLang="zh-CN" dirty="0">
                <a:latin typeface="宋体" panose="02010600030101010101" pitchFamily="2" charset="-122"/>
                <a:ea typeface="宋体" panose="02010600030101010101" pitchFamily="2" charset="-122"/>
              </a:rPr>
              <a:t>。</a:t>
            </a:r>
            <a:endParaRPr lang="en-US" altLang="zh-CN" dirty="0">
              <a:latin typeface="宋体" panose="02010600030101010101" pitchFamily="2" charset="-122"/>
              <a:ea typeface="宋体" panose="02010600030101010101" pitchFamily="2" charset="-122"/>
            </a:endParaRPr>
          </a:p>
          <a:p>
            <a:pPr marL="0" indent="0" algn="ctr">
              <a:buNone/>
            </a:pPr>
            <a:r>
              <a:rPr lang="en-US" altLang="zh-CN" dirty="0" err="1">
                <a:latin typeface="宋体" panose="02010600030101010101" pitchFamily="2" charset="-122"/>
                <a:ea typeface="宋体" panose="02010600030101010101" pitchFamily="2" charset="-122"/>
              </a:rPr>
              <a:t>细雨足时茶户喜，乱山深处长官清</a:t>
            </a:r>
            <a:r>
              <a:rPr lang="en-US" altLang="zh-CN" dirty="0">
                <a:latin typeface="宋体" panose="02010600030101010101" pitchFamily="2" charset="-122"/>
                <a:ea typeface="宋体" panose="02010600030101010101" pitchFamily="2" charset="-122"/>
              </a:rPr>
              <a:t>。</a:t>
            </a:r>
            <a:endParaRPr lang="en-US" altLang="zh-CN" dirty="0">
              <a:latin typeface="宋体" panose="02010600030101010101" pitchFamily="2" charset="-122"/>
              <a:ea typeface="宋体" panose="02010600030101010101" pitchFamily="2" charset="-122"/>
            </a:endParaRPr>
          </a:p>
          <a:p>
            <a:pPr marL="0" indent="0" algn="ctr">
              <a:buNone/>
            </a:pPr>
            <a:r>
              <a:rPr lang="en-US" altLang="zh-CN" dirty="0" err="1">
                <a:latin typeface="宋体" panose="02010600030101010101" pitchFamily="2" charset="-122"/>
                <a:ea typeface="宋体" panose="02010600030101010101" pitchFamily="2" charset="-122"/>
              </a:rPr>
              <a:t>人间岐路知多少，试向桑田问耦耕</a:t>
            </a:r>
            <a:r>
              <a:rPr lang="en-US" altLang="zh-CN" dirty="0">
                <a:latin typeface="宋体" panose="02010600030101010101" pitchFamily="2" charset="-122"/>
                <a:ea typeface="宋体" panose="02010600030101010101" pitchFamily="2" charset="-122"/>
              </a:rPr>
              <a:t>。</a:t>
            </a:r>
            <a:endParaRPr lang="en-US" altLang="zh-CN" dirty="0">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除夜野宿常州城外二首</a:t>
            </a:r>
            <a:endParaRPr lang="zh-CN" altLang="en-US" dirty="0"/>
          </a:p>
        </p:txBody>
      </p:sp>
      <p:sp>
        <p:nvSpPr>
          <p:cNvPr id="3" name="内容占位符 2"/>
          <p:cNvSpPr>
            <a:spLocks noGrp="1"/>
          </p:cNvSpPr>
          <p:nvPr>
            <p:ph idx="1"/>
          </p:nvPr>
        </p:nvSpPr>
        <p:spPr/>
        <p:txBody>
          <a:bodyPr/>
          <a:lstStyle/>
          <a:p>
            <a:r>
              <a:rPr lang="zh-CN" altLang="en-US" dirty="0"/>
              <a:t>行歌野哭两堪悲，远火低星渐向微。</a:t>
            </a:r>
            <a:endParaRPr lang="zh-CN" altLang="en-US" dirty="0"/>
          </a:p>
          <a:p>
            <a:r>
              <a:rPr lang="zh-CN" altLang="en-US" dirty="0"/>
              <a:t>病眼不眠非守岁，乡音无伴苦思归。</a:t>
            </a:r>
            <a:endParaRPr lang="zh-CN" altLang="en-US" dirty="0"/>
          </a:p>
          <a:p>
            <a:r>
              <a:rPr lang="zh-CN" altLang="en-US" dirty="0"/>
              <a:t>重衾脚冷知霜重，新沐头轻感发稀。</a:t>
            </a:r>
            <a:endParaRPr lang="zh-CN" altLang="en-US" dirty="0"/>
          </a:p>
          <a:p>
            <a:r>
              <a:rPr lang="zh-CN" altLang="en-US" dirty="0"/>
              <a:t>多谢残灯不嫌客，孤舟一夜许相依。</a:t>
            </a:r>
            <a:endParaRPr lang="zh-CN" altLang="en-US" dirty="0"/>
          </a:p>
          <a:p>
            <a:endParaRPr lang="zh-CN" altLang="en-US" dirty="0"/>
          </a:p>
          <a:p>
            <a:r>
              <a:rPr lang="zh-CN" altLang="en-US" dirty="0"/>
              <a:t>南来三见岁云徂，直恐终身走道途。</a:t>
            </a:r>
            <a:endParaRPr lang="zh-CN" altLang="en-US" dirty="0"/>
          </a:p>
          <a:p>
            <a:r>
              <a:rPr lang="zh-CN" altLang="en-US" dirty="0"/>
              <a:t>老去怕看新历日，退归拟学旧桃符。</a:t>
            </a:r>
            <a:endParaRPr lang="zh-CN" altLang="en-US" dirty="0"/>
          </a:p>
          <a:p>
            <a:r>
              <a:rPr lang="zh-CN" altLang="en-US" dirty="0"/>
              <a:t>烟花已作青春意，霜雪偏寻病客须。</a:t>
            </a:r>
            <a:endParaRPr lang="zh-CN" altLang="en-US" dirty="0"/>
          </a:p>
          <a:p>
            <a:r>
              <a:rPr lang="zh-CN" altLang="en-US" dirty="0"/>
              <a:t>但把穷愁博长健，不辞最后饮屠酥。</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金山梦中作</a:t>
            </a:r>
            <a:endParaRPr lang="zh-CN" altLang="en-US" dirty="0"/>
          </a:p>
        </p:txBody>
      </p:sp>
      <p:sp>
        <p:nvSpPr>
          <p:cNvPr id="3" name="内容占位符 2"/>
          <p:cNvSpPr>
            <a:spLocks noGrp="1"/>
          </p:cNvSpPr>
          <p:nvPr>
            <p:ph idx="1"/>
          </p:nvPr>
        </p:nvSpPr>
        <p:spPr/>
        <p:txBody>
          <a:bodyPr/>
          <a:lstStyle/>
          <a:p>
            <a:r>
              <a:rPr lang="zh-CN" altLang="en-US" dirty="0"/>
              <a:t>江东贾客木绵裘，会散金山月满楼。</a:t>
            </a:r>
            <a:endParaRPr lang="zh-CN" altLang="en-US" dirty="0"/>
          </a:p>
          <a:p>
            <a:r>
              <a:rPr lang="zh-CN" altLang="en-US" dirty="0"/>
              <a:t>夜半潮来风又熟，卧吹箫管到扬州。</a:t>
            </a:r>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九月二十日微雪怀子由弟二首 </a:t>
            </a:r>
            <a:r>
              <a:rPr lang="zh-CN" altLang="en-US" dirty="0">
                <a:latin typeface="楷体" panose="02010609060101010101" pitchFamily="49" charset="-122"/>
                <a:ea typeface="楷体" panose="02010609060101010101" pitchFamily="49" charset="-122"/>
              </a:rPr>
              <a:t>录一</a:t>
            </a:r>
            <a:endParaRPr lang="zh-CN" altLang="en-US" dirty="0">
              <a:latin typeface="楷体" panose="02010609060101010101" pitchFamily="49" charset="-122"/>
              <a:ea typeface="楷体" panose="02010609060101010101" pitchFamily="49" charset="-122"/>
            </a:endParaRPr>
          </a:p>
        </p:txBody>
      </p:sp>
      <p:sp>
        <p:nvSpPr>
          <p:cNvPr id="3" name="内容占位符 2"/>
          <p:cNvSpPr>
            <a:spLocks noGrp="1"/>
          </p:cNvSpPr>
          <p:nvPr>
            <p:ph idx="1"/>
          </p:nvPr>
        </p:nvSpPr>
        <p:spPr/>
        <p:txBody>
          <a:bodyPr/>
          <a:lstStyle/>
          <a:p>
            <a:r>
              <a:rPr lang="zh-CN" altLang="en-US" dirty="0"/>
              <a:t>岐阳九月天微雪，已作萧条岁暮心。</a:t>
            </a:r>
            <a:endParaRPr lang="zh-CN" altLang="en-US" dirty="0"/>
          </a:p>
          <a:p>
            <a:r>
              <a:rPr lang="zh-CN" altLang="en-US" dirty="0"/>
              <a:t>短日送寒砧杵急，冷官无事屋庐深。</a:t>
            </a:r>
            <a:endParaRPr lang="zh-CN" altLang="en-US" dirty="0"/>
          </a:p>
          <a:p>
            <a:r>
              <a:rPr lang="zh-CN" altLang="en-US" dirty="0"/>
              <a:t>愁肠别后能消酒，白发秋来已上簪。</a:t>
            </a:r>
            <a:endParaRPr lang="zh-CN" altLang="en-US" dirty="0"/>
          </a:p>
          <a:p>
            <a:r>
              <a:rPr lang="zh-CN" altLang="en-US" dirty="0"/>
              <a:t>近买貂裘堪出塞，忽思乘传问西琛。</a:t>
            </a:r>
            <a:endParaRPr lang="zh-CN"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暴雨初晴楼上晚景</a:t>
            </a:r>
            <a:endParaRPr lang="zh-CN" altLang="en-US" dirty="0"/>
          </a:p>
        </p:txBody>
      </p:sp>
      <p:sp>
        <p:nvSpPr>
          <p:cNvPr id="3" name="内容占位符 2"/>
          <p:cNvSpPr>
            <a:spLocks noGrp="1"/>
          </p:cNvSpPr>
          <p:nvPr>
            <p:ph idx="1"/>
          </p:nvPr>
        </p:nvSpPr>
        <p:spPr/>
        <p:txBody>
          <a:bodyPr/>
          <a:lstStyle/>
          <a:p>
            <a:r>
              <a:rPr lang="zh-CN" altLang="en-US" dirty="0"/>
              <a:t>洛邑从来天地中，嵩高苍翠北邙红。</a:t>
            </a:r>
            <a:endParaRPr lang="zh-CN" altLang="en-US" dirty="0"/>
          </a:p>
          <a:p>
            <a:r>
              <a:rPr lang="zh-CN" altLang="en-US" dirty="0"/>
              <a:t>风流耆旧消磨尽，只有青山对病翁。</a:t>
            </a: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有美堂暴雨</a:t>
            </a:r>
            <a:endParaRPr lang="zh-CN" altLang="en-US" dirty="0"/>
          </a:p>
        </p:txBody>
      </p:sp>
      <p:sp>
        <p:nvSpPr>
          <p:cNvPr id="3" name="内容占位符 2"/>
          <p:cNvSpPr>
            <a:spLocks noGrp="1"/>
          </p:cNvSpPr>
          <p:nvPr>
            <p:ph idx="1"/>
          </p:nvPr>
        </p:nvSpPr>
        <p:spPr/>
        <p:txBody>
          <a:bodyPr/>
          <a:lstStyle/>
          <a:p>
            <a:r>
              <a:rPr lang="zh-CN" altLang="en-US" dirty="0"/>
              <a:t>游人脚底一声雷，满座顽云拨不开。</a:t>
            </a:r>
            <a:endParaRPr lang="zh-CN" altLang="en-US" dirty="0"/>
          </a:p>
          <a:p>
            <a:r>
              <a:rPr lang="zh-CN" altLang="en-US" dirty="0"/>
              <a:t>天外黑风吹海立，浙东飞雨过江来。</a:t>
            </a:r>
            <a:endParaRPr lang="zh-CN" altLang="en-US" dirty="0"/>
          </a:p>
          <a:p>
            <a:r>
              <a:rPr lang="zh-CN" altLang="en-US" dirty="0"/>
              <a:t>十分潋滟金樽凸，千杖敲铿羯鼓催。</a:t>
            </a:r>
            <a:endParaRPr lang="zh-CN" altLang="en-US" dirty="0"/>
          </a:p>
          <a:p>
            <a:r>
              <a:rPr lang="zh-CN" altLang="en-US" dirty="0"/>
              <a:t>唤起谪仙泉洒面，倒倾鲛室泻琼瑰。</a:t>
            </a:r>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雪后书北台壁二首</a:t>
            </a:r>
            <a:endParaRPr lang="zh-CN" altLang="en-US" dirty="0"/>
          </a:p>
        </p:txBody>
      </p:sp>
      <p:sp>
        <p:nvSpPr>
          <p:cNvPr id="3" name="内容占位符 2"/>
          <p:cNvSpPr>
            <a:spLocks noGrp="1"/>
          </p:cNvSpPr>
          <p:nvPr>
            <p:ph idx="1"/>
          </p:nvPr>
        </p:nvSpPr>
        <p:spPr/>
        <p:txBody>
          <a:bodyPr/>
          <a:lstStyle/>
          <a:p>
            <a:r>
              <a:rPr lang="zh-CN" altLang="en-US" dirty="0"/>
              <a:t>黄昏犹作雨纤纤，夜静无风势转严。</a:t>
            </a:r>
            <a:endParaRPr lang="zh-CN" altLang="en-US" dirty="0"/>
          </a:p>
          <a:p>
            <a:r>
              <a:rPr lang="zh-CN" altLang="en-US" dirty="0"/>
              <a:t>但觉衾裯如泼水，不知庭院已堆盐。</a:t>
            </a:r>
            <a:endParaRPr lang="zh-CN" altLang="en-US" dirty="0"/>
          </a:p>
          <a:p>
            <a:r>
              <a:rPr lang="zh-CN" altLang="en-US" dirty="0"/>
              <a:t>五更晓色来书幌，半夜寒声落画檐。</a:t>
            </a:r>
            <a:endParaRPr lang="zh-CN" altLang="en-US" dirty="0"/>
          </a:p>
          <a:p>
            <a:r>
              <a:rPr lang="zh-CN" altLang="en-US" dirty="0"/>
              <a:t>试扫北台看马耳，未随埋没有双尖。</a:t>
            </a:r>
            <a:endParaRPr lang="zh-CN" altLang="en-US" dirty="0"/>
          </a:p>
          <a:p>
            <a:endParaRPr lang="zh-CN" altLang="en-US" dirty="0"/>
          </a:p>
          <a:p>
            <a:r>
              <a:rPr lang="zh-CN" altLang="en-US" dirty="0"/>
              <a:t>城头初日始翻鸦，陌上晴泥已没车。</a:t>
            </a:r>
            <a:endParaRPr lang="zh-CN" altLang="en-US" dirty="0"/>
          </a:p>
          <a:p>
            <a:r>
              <a:rPr lang="zh-CN" altLang="en-US" dirty="0"/>
              <a:t>冻合玉楼寒起粟，光摇银海眩生花。</a:t>
            </a:r>
            <a:endParaRPr lang="zh-CN" altLang="en-US" dirty="0"/>
          </a:p>
          <a:p>
            <a:r>
              <a:rPr lang="zh-CN" altLang="en-US" dirty="0"/>
              <a:t>遗蝗入地应千尺，宿麦连云有几家。</a:t>
            </a:r>
            <a:endParaRPr lang="zh-CN" altLang="en-US" dirty="0"/>
          </a:p>
          <a:p>
            <a:r>
              <a:rPr lang="zh-CN" altLang="en-US" dirty="0"/>
              <a:t>老病自嗟诗力退，空吟冰柱忆刘叉。</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聚星堂雪 </a:t>
            </a:r>
            <a:r>
              <a:rPr lang="zh-CN" altLang="en-US" dirty="0">
                <a:latin typeface="楷体" panose="02010609060101010101" pitchFamily="49" charset="-122"/>
                <a:ea typeface="楷体" panose="02010609060101010101" pitchFamily="49" charset="-122"/>
              </a:rPr>
              <a:t>并序</a:t>
            </a:r>
            <a:endParaRPr lang="zh-CN" altLang="en-US" dirty="0">
              <a:latin typeface="楷体" panose="02010609060101010101" pitchFamily="49" charset="-122"/>
              <a:ea typeface="楷体" panose="02010609060101010101" pitchFamily="49" charset="-122"/>
            </a:endParaRPr>
          </a:p>
        </p:txBody>
      </p:sp>
      <p:sp>
        <p:nvSpPr>
          <p:cNvPr id="3" name="内容占位符 2"/>
          <p:cNvSpPr>
            <a:spLocks noGrp="1"/>
          </p:cNvSpPr>
          <p:nvPr>
            <p:ph idx="1"/>
          </p:nvPr>
        </p:nvSpPr>
        <p:spPr/>
        <p:txBody>
          <a:bodyPr/>
          <a:lstStyle/>
          <a:p>
            <a:pPr indent="266700" algn="l"/>
            <a:r>
              <a:rPr lang="zh-CN" altLang="en-US" dirty="0"/>
              <a:t>元祐六年十一月一日，祷雨张龙公，得小雪，与客会饮聚星堂。忽忆欧阳文忠作守时，雪中约客赋诗，禁体物语，于艰难中特出奇丽，尔来四十余年莫有继者。仆以老门生继公后，虽不足追配先生，而宾客之美殆不减当时，公之二子又适在郡，故辄举前令，各赋一篇。</a:t>
            </a:r>
            <a:endParaRPr lang="en-US" altLang="zh-CN" dirty="0"/>
          </a:p>
          <a:p>
            <a:r>
              <a:rPr lang="zh-CN" altLang="en-US" dirty="0"/>
              <a:t>窗前暗响鸣枯叶，龙公试手行初雪。</a:t>
            </a:r>
            <a:endParaRPr lang="zh-CN" altLang="en-US" dirty="0"/>
          </a:p>
          <a:p>
            <a:r>
              <a:rPr lang="zh-CN" altLang="en-US" dirty="0"/>
              <a:t>映空先集疑有无，作态斜飞正愁绝。</a:t>
            </a:r>
            <a:endParaRPr lang="zh-CN" altLang="en-US" dirty="0"/>
          </a:p>
          <a:p>
            <a:r>
              <a:rPr lang="zh-CN" altLang="en-US" dirty="0"/>
              <a:t>众宾起舞风竹乱，老守先醉霜松折。</a:t>
            </a:r>
            <a:endParaRPr lang="zh-CN" altLang="en-US" dirty="0"/>
          </a:p>
          <a:p>
            <a:r>
              <a:rPr lang="zh-CN" altLang="en-US" dirty="0"/>
              <a:t>恨无翠袖点横斜，只有微灯照明灭。</a:t>
            </a:r>
            <a:endParaRPr lang="zh-CN" altLang="en-US" dirty="0"/>
          </a:p>
          <a:p>
            <a:r>
              <a:rPr lang="zh-CN" altLang="en-US" dirty="0"/>
              <a:t>归来尚喜更鼓永，晨起不待铃索掣。</a:t>
            </a:r>
            <a:endParaRPr lang="zh-CN" altLang="en-US" dirty="0"/>
          </a:p>
          <a:p>
            <a:r>
              <a:rPr lang="zh-CN" altLang="en-US" dirty="0"/>
              <a:t>未嫌长夜作衣棱，却怕初阳生眼缬。</a:t>
            </a:r>
            <a:endParaRPr lang="zh-CN" altLang="en-US" dirty="0"/>
          </a:p>
          <a:p>
            <a:r>
              <a:rPr lang="zh-CN" altLang="en-US" dirty="0"/>
              <a:t>欲浮大白追余赏，幸有回飙惊落屑。</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模糊桧顶独多时，历乱瓦沟裁一瞥。</a:t>
            </a:r>
            <a:endParaRPr lang="zh-CN" altLang="en-US" dirty="0"/>
          </a:p>
          <a:p>
            <a:r>
              <a:rPr lang="zh-CN" altLang="en-US" dirty="0"/>
              <a:t>汝南先贤有故事，醉翁诗话谁续说。</a:t>
            </a:r>
            <a:endParaRPr lang="zh-CN" altLang="en-US" dirty="0"/>
          </a:p>
          <a:p>
            <a:r>
              <a:rPr lang="zh-CN" altLang="en-US" dirty="0"/>
              <a:t>当时号令君听取，白战不许持寸铁。</a:t>
            </a: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江上值雪，效欧阳体，限不以盐玉鹤鹭絮蝶飞舞之类为比，仍不使皓白洁素等字，次子由韵</a:t>
            </a:r>
            <a:endParaRPr lang="zh-CN" altLang="en-US" dirty="0"/>
          </a:p>
        </p:txBody>
      </p:sp>
      <p:sp>
        <p:nvSpPr>
          <p:cNvPr id="3" name="内容占位符 2"/>
          <p:cNvSpPr>
            <a:spLocks noGrp="1"/>
          </p:cNvSpPr>
          <p:nvPr>
            <p:ph idx="1"/>
          </p:nvPr>
        </p:nvSpPr>
        <p:spPr/>
        <p:txBody>
          <a:bodyPr/>
          <a:lstStyle/>
          <a:p>
            <a:r>
              <a:rPr lang="zh-CN" altLang="en-US" dirty="0"/>
              <a:t>缩颈夜眠如冻龟，雪来惟有客先知。</a:t>
            </a:r>
            <a:endParaRPr lang="zh-CN" altLang="en-US" dirty="0"/>
          </a:p>
          <a:p>
            <a:r>
              <a:rPr lang="zh-CN" altLang="en-US" dirty="0"/>
              <a:t>江边晓起浩无际，树杪风多寒更吹。</a:t>
            </a:r>
            <a:endParaRPr lang="zh-CN" altLang="en-US" dirty="0"/>
          </a:p>
          <a:p>
            <a:r>
              <a:rPr lang="zh-CN" altLang="en-US" dirty="0"/>
              <a:t>青山有似少年子，一夕变尽沧浪髭。</a:t>
            </a:r>
            <a:endParaRPr lang="zh-CN" altLang="en-US" dirty="0"/>
          </a:p>
          <a:p>
            <a:r>
              <a:rPr lang="zh-CN" altLang="en-US" dirty="0"/>
              <a:t>方知阳气在流水，沙上盈尺江无澌。</a:t>
            </a:r>
            <a:endParaRPr lang="zh-CN" altLang="en-US" dirty="0"/>
          </a:p>
          <a:p>
            <a:r>
              <a:rPr lang="zh-CN" altLang="en-US" dirty="0"/>
              <a:t>随风颠倒纷不择，下满坑谷高陵危。</a:t>
            </a:r>
            <a:endParaRPr lang="zh-CN" altLang="en-US" dirty="0"/>
          </a:p>
          <a:p>
            <a:r>
              <a:rPr lang="zh-CN" altLang="en-US" dirty="0"/>
              <a:t>江空野阔落不见，入户但觉轻丝丝。</a:t>
            </a:r>
            <a:endParaRPr lang="zh-CN" altLang="en-US" dirty="0"/>
          </a:p>
          <a:p>
            <a:r>
              <a:rPr lang="zh-CN" altLang="en-US" dirty="0"/>
              <a:t>沾裳细看若刻镂，岂有一一天工为。</a:t>
            </a:r>
            <a:endParaRPr lang="zh-CN" altLang="en-US" dirty="0"/>
          </a:p>
          <a:p>
            <a:r>
              <a:rPr lang="zh-CN" altLang="en-US" dirty="0"/>
              <a:t>霍然一挥遍九野，吁此权柄谁执持。</a:t>
            </a:r>
            <a:endParaRPr lang="zh-CN" altLang="en-US" dirty="0"/>
          </a:p>
          <a:p>
            <a:r>
              <a:rPr lang="zh-CN" altLang="en-US" dirty="0"/>
              <a:t>世间苦乐知有几，今我幸免沾肤肌。</a:t>
            </a:r>
            <a:endParaRPr lang="zh-CN" altLang="en-US" dirty="0"/>
          </a:p>
          <a:p>
            <a:r>
              <a:rPr lang="zh-CN" altLang="en-US" dirty="0"/>
              <a:t>山夫只见压樵担，岂知带酒飘歌儿。</a:t>
            </a:r>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天王临轩喜有麦，宰相献寿嘉及时。</a:t>
            </a:r>
            <a:endParaRPr lang="zh-CN" altLang="en-US" dirty="0"/>
          </a:p>
          <a:p>
            <a:r>
              <a:rPr lang="zh-CN" altLang="en-US" dirty="0"/>
              <a:t>冻吟书生笔欲折，夜织贫女寒无帏。</a:t>
            </a:r>
            <a:endParaRPr lang="zh-CN" altLang="en-US" dirty="0"/>
          </a:p>
          <a:p>
            <a:r>
              <a:rPr lang="zh-CN" altLang="en-US" dirty="0"/>
              <a:t>高人著履踏冷冽，飘拂巾帽真仙姿。</a:t>
            </a:r>
            <a:endParaRPr lang="zh-CN" altLang="en-US" dirty="0"/>
          </a:p>
          <a:p>
            <a:r>
              <a:rPr lang="zh-CN" altLang="en-US" dirty="0"/>
              <a:t>野僧斫路出门去，寒液满鼻清淋漓。</a:t>
            </a:r>
            <a:endParaRPr lang="zh-CN" altLang="en-US" dirty="0"/>
          </a:p>
          <a:p>
            <a:r>
              <a:rPr lang="zh-CN" altLang="en-US" dirty="0"/>
              <a:t>洒袍入袖湿靴底，亦有执板趋阶墀。</a:t>
            </a:r>
            <a:endParaRPr lang="zh-CN" altLang="en-US" dirty="0"/>
          </a:p>
          <a:p>
            <a:r>
              <a:rPr lang="zh-CN" altLang="en-US" dirty="0"/>
              <a:t>舟中行客何所爱，愿得猎骑当风披。</a:t>
            </a:r>
            <a:endParaRPr lang="zh-CN" altLang="en-US" dirty="0"/>
          </a:p>
          <a:p>
            <a:r>
              <a:rPr lang="zh-CN" altLang="en-US" dirty="0"/>
              <a:t>草中咻咻有寒兔，孤隼下击千夫驰。</a:t>
            </a:r>
            <a:endParaRPr lang="zh-CN" altLang="en-US" dirty="0"/>
          </a:p>
          <a:p>
            <a:r>
              <a:rPr lang="zh-CN" altLang="en-US" dirty="0"/>
              <a:t>敲冰煮鹿最可乐，我虽不饮强倒卮。</a:t>
            </a:r>
            <a:endParaRPr lang="zh-CN" altLang="en-US" dirty="0"/>
          </a:p>
          <a:p>
            <a:r>
              <a:rPr lang="zh-CN" altLang="en-US" dirty="0"/>
              <a:t>楚人自古好弋猎，谁能往者我欲随。</a:t>
            </a:r>
            <a:endParaRPr lang="zh-CN" altLang="en-US" dirty="0"/>
          </a:p>
          <a:p>
            <a:r>
              <a:rPr lang="zh-CN" altLang="en-US" dirty="0"/>
              <a:t>纷纭旋转从满面，马上操笔为赋之。</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latin typeface="宋体" panose="02010600030101010101" pitchFamily="2" charset="-122"/>
                <a:ea typeface="宋体" panose="02010600030101010101" pitchFamily="2" charset="-122"/>
              </a:rPr>
              <a:t>过江夜行武昌山闻黄州鼓角</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marL="0" indent="0" algn="ctr">
              <a:buNone/>
            </a:pPr>
            <a:r>
              <a:rPr lang="zh-CN" altLang="en-US" dirty="0">
                <a:latin typeface="宋体" panose="02010600030101010101" pitchFamily="2" charset="-122"/>
                <a:ea typeface="宋体" panose="02010600030101010101" pitchFamily="2" charset="-122"/>
              </a:rPr>
              <a:t>清风弄水月衔山，幽人夜度吴王岘。</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黄州鼓角亦多情，送我南来不辞远。</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江南又闻出塞曲，半杂江声作悲健。</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谁言万方声一概，鼍愤龙愁为余变。</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我记江边枯柳树，未死相逢真识面。</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他年一叶溯江来，还吹此曲相迎饯。</a:t>
            </a:r>
            <a:endParaRPr lang="zh-CN" altLang="en-US" dirty="0">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大风留金山两日</a:t>
            </a:r>
            <a:endParaRPr lang="zh-CN" altLang="en-US" dirty="0"/>
          </a:p>
        </p:txBody>
      </p:sp>
      <p:sp>
        <p:nvSpPr>
          <p:cNvPr id="3" name="内容占位符 2"/>
          <p:cNvSpPr>
            <a:spLocks noGrp="1"/>
          </p:cNvSpPr>
          <p:nvPr>
            <p:ph idx="1"/>
          </p:nvPr>
        </p:nvSpPr>
        <p:spPr/>
        <p:txBody>
          <a:bodyPr/>
          <a:lstStyle/>
          <a:p>
            <a:r>
              <a:rPr lang="zh-CN" altLang="en-US" dirty="0"/>
              <a:t>塔上一铃独自语，明日颠风当断渡。</a:t>
            </a:r>
            <a:endParaRPr lang="zh-CN" altLang="en-US" dirty="0"/>
          </a:p>
          <a:p>
            <a:r>
              <a:rPr lang="zh-CN" altLang="en-US" dirty="0"/>
              <a:t>朝来白浪打苍崖，倒射轩窗作飞雨。</a:t>
            </a:r>
            <a:endParaRPr lang="zh-CN" altLang="en-US" dirty="0"/>
          </a:p>
          <a:p>
            <a:r>
              <a:rPr lang="zh-CN" altLang="en-US" dirty="0"/>
              <a:t>龙骧万斛不敢过，渔舟一叶从掀舞。</a:t>
            </a:r>
            <a:endParaRPr lang="zh-CN" altLang="en-US" dirty="0"/>
          </a:p>
          <a:p>
            <a:r>
              <a:rPr lang="zh-CN" altLang="en-US" dirty="0"/>
              <a:t>细思城市有底忙，却笑蛟龙为谁怒。</a:t>
            </a:r>
            <a:endParaRPr lang="zh-CN" altLang="en-US" dirty="0"/>
          </a:p>
          <a:p>
            <a:r>
              <a:rPr lang="zh-CN" altLang="en-US" dirty="0"/>
              <a:t>无事久留童仆怪，此风聊得妻孥许。</a:t>
            </a:r>
            <a:endParaRPr lang="zh-CN" altLang="en-US" dirty="0"/>
          </a:p>
          <a:p>
            <a:r>
              <a:rPr lang="zh-CN" altLang="en-US" dirty="0"/>
              <a:t>潜山道人独何事，半夜不眠听粥鼓。</a:t>
            </a:r>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题西林壁</a:t>
            </a:r>
            <a:endParaRPr lang="zh-CN" altLang="en-US" dirty="0"/>
          </a:p>
        </p:txBody>
      </p:sp>
      <p:sp>
        <p:nvSpPr>
          <p:cNvPr id="3" name="内容占位符 2"/>
          <p:cNvSpPr>
            <a:spLocks noGrp="1"/>
          </p:cNvSpPr>
          <p:nvPr>
            <p:ph idx="1"/>
          </p:nvPr>
        </p:nvSpPr>
        <p:spPr/>
        <p:txBody>
          <a:bodyPr/>
          <a:lstStyle/>
          <a:p>
            <a:r>
              <a:rPr lang="zh-CN" altLang="en-US" dirty="0"/>
              <a:t>横看成岭侧成峰，远近高低无一同。</a:t>
            </a:r>
            <a:endParaRPr lang="zh-CN" altLang="en-US" dirty="0"/>
          </a:p>
          <a:p>
            <a:r>
              <a:rPr lang="zh-CN" altLang="en-US" dirty="0"/>
              <a:t>不识庐山真面目，只缘身在此山中。</a:t>
            </a:r>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百步洪二首</a:t>
            </a:r>
            <a:r>
              <a:rPr lang="zh-CN" altLang="en-US" sz="2400" dirty="0">
                <a:latin typeface="楷体" panose="02010609060101010101" pitchFamily="49" charset="-122"/>
                <a:ea typeface="楷体" panose="02010609060101010101" pitchFamily="49" charset="-122"/>
                <a:cs typeface="楷体" panose="02010609060101010101" pitchFamily="49" charset="-122"/>
              </a:rPr>
              <a:t>并序</a:t>
            </a:r>
            <a:r>
              <a:rPr lang="en-US" altLang="zh-CN" sz="2400" dirty="0">
                <a:latin typeface="楷体" panose="02010609060101010101" pitchFamily="49" charset="-122"/>
                <a:ea typeface="楷体" panose="02010609060101010101" pitchFamily="49" charset="-122"/>
                <a:cs typeface="楷体" panose="02010609060101010101" pitchFamily="49" charset="-122"/>
              </a:rPr>
              <a:t> </a:t>
            </a:r>
            <a:r>
              <a:rPr lang="zh-CN" altLang="en-US" sz="2400" dirty="0">
                <a:latin typeface="楷体" panose="02010609060101010101" pitchFamily="49" charset="-122"/>
                <a:ea typeface="楷体" panose="02010609060101010101" pitchFamily="49" charset="-122"/>
                <a:cs typeface="楷体" panose="02010609060101010101" pitchFamily="49" charset="-122"/>
              </a:rPr>
              <a:t>录一</a:t>
            </a:r>
            <a:endParaRPr lang="zh-CN" altLang="en-US" sz="2400" dirty="0">
              <a:latin typeface="楷体" panose="02010609060101010101" pitchFamily="49" charset="-122"/>
              <a:ea typeface="楷体" panose="02010609060101010101" pitchFamily="49" charset="-122"/>
              <a:cs typeface="楷体" panose="02010609060101010101" pitchFamily="49" charset="-122"/>
            </a:endParaRPr>
          </a:p>
        </p:txBody>
      </p:sp>
      <p:sp>
        <p:nvSpPr>
          <p:cNvPr id="3" name="内容占位符 2"/>
          <p:cNvSpPr>
            <a:spLocks noGrp="1"/>
          </p:cNvSpPr>
          <p:nvPr>
            <p:ph idx="1"/>
          </p:nvPr>
        </p:nvSpPr>
        <p:spPr/>
        <p:txBody>
          <a:bodyPr>
            <a:noAutofit/>
          </a:bodyPr>
          <a:lstStyle/>
          <a:p>
            <a:pPr indent="457200" algn="l"/>
            <a:r>
              <a:rPr lang="zh-CN" altLang="en-US" dirty="0"/>
              <a:t>王定国访余于彭城，一日棹小舟与颜长道携盻、英、卿三子游泗水，北上圣女山，南下百步洪，吹笛饮酒，乘月而归。余时以事不得往，夜着羽衣，伫立于黄楼上，相视而笑。以为李太白死，世间无此乐，三百余年矣。定国既去，逾月，复与钱塘参寥师，放舟洪下，追怀曩游，以为陈迹，喟然而叹。故作二诗，一以遗参寥，一以寄定国，且示颜长道、舒尧文，请同赋云。</a:t>
            </a:r>
            <a:endParaRPr lang="zh-CN" altLang="en-US" dirty="0"/>
          </a:p>
          <a:p>
            <a:r>
              <a:rPr lang="zh-CN" altLang="en-US" dirty="0"/>
              <a:t>长洪斗落生跳波，轻舟南下如投梭。</a:t>
            </a:r>
            <a:endParaRPr lang="zh-CN" altLang="en-US" dirty="0"/>
          </a:p>
          <a:p>
            <a:r>
              <a:rPr lang="zh-CN" altLang="en-US" dirty="0"/>
              <a:t>水师绝叫凫雁起，乱石一线争磋磨。</a:t>
            </a:r>
            <a:endParaRPr lang="zh-CN" altLang="en-US" dirty="0"/>
          </a:p>
          <a:p>
            <a:r>
              <a:rPr lang="zh-CN" altLang="en-US" dirty="0"/>
              <a:t>有如兔走鹰隼落，骏马下注千丈坡。</a:t>
            </a:r>
            <a:endParaRPr lang="zh-CN" altLang="en-US" dirty="0"/>
          </a:p>
          <a:p>
            <a:r>
              <a:rPr lang="zh-CN" altLang="en-US" dirty="0"/>
              <a:t>断弦离柱箭脱手，飞电过隙珠翻荷。</a:t>
            </a:r>
            <a:endParaRPr lang="zh-CN" altLang="en-US" dirty="0"/>
          </a:p>
          <a:p>
            <a:r>
              <a:rPr lang="zh-CN" altLang="en-US" dirty="0"/>
              <a:t>四山眩转风掠耳，但见流沫生千涡。</a:t>
            </a:r>
            <a:endParaRPr lang="zh-CN" altLang="en-US" dirty="0"/>
          </a:p>
          <a:p>
            <a:r>
              <a:rPr lang="zh-CN" altLang="en-US" dirty="0"/>
              <a:t>险中得乐虽一快，何异水伯夸秋河。</a:t>
            </a:r>
            <a:endParaRPr lang="zh-CN" altLang="en-US" dirty="0"/>
          </a:p>
          <a:p>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我生乘化日夜逝，坐觉一念逾新罗。</a:t>
            </a:r>
            <a:endParaRPr lang="zh-CN" altLang="en-US" dirty="0"/>
          </a:p>
          <a:p>
            <a:r>
              <a:rPr lang="zh-CN" altLang="en-US" dirty="0"/>
              <a:t>纷纷争夺醉梦里，岂信荆棘埋铜駞。</a:t>
            </a:r>
            <a:endParaRPr lang="zh-CN" altLang="en-US" dirty="0"/>
          </a:p>
          <a:p>
            <a:r>
              <a:rPr lang="zh-CN" altLang="en-US" dirty="0"/>
              <a:t>觉来俯仰失千劫，回视此水殊委佗。</a:t>
            </a:r>
            <a:endParaRPr lang="zh-CN" altLang="en-US" dirty="0"/>
          </a:p>
          <a:p>
            <a:r>
              <a:rPr lang="zh-CN" altLang="en-US" dirty="0"/>
              <a:t>君看岸边苍石上，古来篙眼如蜂窠。</a:t>
            </a:r>
            <a:endParaRPr lang="zh-CN" altLang="en-US" dirty="0"/>
          </a:p>
          <a:p>
            <a:r>
              <a:rPr lang="zh-CN" altLang="en-US" dirty="0"/>
              <a:t>但应此心无所住，造物虽驶如余何。</a:t>
            </a:r>
            <a:endParaRPr lang="zh-CN" altLang="en-US" dirty="0"/>
          </a:p>
          <a:p>
            <a:r>
              <a:rPr lang="zh-CN" altLang="en-US" dirty="0"/>
              <a:t>回船上马各归去，多言哓哓师所呵。</a:t>
            </a:r>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夜泛西湖</a:t>
            </a:r>
            <a:endParaRPr lang="zh-CN" altLang="en-US" dirty="0"/>
          </a:p>
        </p:txBody>
      </p:sp>
      <p:sp>
        <p:nvSpPr>
          <p:cNvPr id="3" name="内容占位符 2"/>
          <p:cNvSpPr>
            <a:spLocks noGrp="1"/>
          </p:cNvSpPr>
          <p:nvPr>
            <p:ph idx="1"/>
          </p:nvPr>
        </p:nvSpPr>
        <p:spPr/>
        <p:txBody>
          <a:bodyPr/>
          <a:lstStyle/>
          <a:p>
            <a:r>
              <a:rPr lang="zh-CN" altLang="en-US" dirty="0"/>
              <a:t>菰蒲无边水茫茫，荷花夜开风露香。</a:t>
            </a:r>
            <a:endParaRPr lang="zh-CN" altLang="en-US" dirty="0"/>
          </a:p>
          <a:p>
            <a:r>
              <a:rPr lang="zh-CN" altLang="en-US" dirty="0"/>
              <a:t>渐见灯明出远寺，更待月黑看湖光。</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轼在颍州与赵德麟同治西湖未成改扬州</a:t>
            </a:r>
            <a:br>
              <a:rPr lang="zh-CN" altLang="en-US" dirty="0"/>
            </a:br>
            <a:r>
              <a:rPr lang="zh-CN" altLang="en-US" dirty="0"/>
              <a:t>三月十六日湖成德麟有诗见怀次韵</a:t>
            </a:r>
            <a:endParaRPr lang="zh-CN" altLang="en-US" dirty="0"/>
          </a:p>
        </p:txBody>
      </p:sp>
      <p:sp>
        <p:nvSpPr>
          <p:cNvPr id="3" name="内容占位符 2"/>
          <p:cNvSpPr>
            <a:spLocks noGrp="1"/>
          </p:cNvSpPr>
          <p:nvPr>
            <p:ph idx="1"/>
          </p:nvPr>
        </p:nvSpPr>
        <p:spPr/>
        <p:txBody>
          <a:bodyPr>
            <a:noAutofit/>
          </a:bodyPr>
          <a:lstStyle/>
          <a:p>
            <a:r>
              <a:rPr lang="zh-CN" altLang="en-US" dirty="0"/>
              <a:t>太山秋毫两无穷，巨细本出相形中。</a:t>
            </a:r>
            <a:endParaRPr lang="zh-CN" altLang="en-US" dirty="0"/>
          </a:p>
          <a:p>
            <a:r>
              <a:rPr lang="zh-CN" altLang="en-US" dirty="0"/>
              <a:t>大千起灭一尘里，未觉杭颍谁雌雄。</a:t>
            </a:r>
            <a:endParaRPr lang="zh-CN" altLang="en-US" dirty="0"/>
          </a:p>
          <a:p>
            <a:r>
              <a:rPr lang="zh-CN" altLang="en-US" dirty="0"/>
              <a:t>我在钱唐拓湖渌，大堤士女争昌丰。</a:t>
            </a:r>
            <a:endParaRPr lang="zh-CN" altLang="en-US" dirty="0"/>
          </a:p>
          <a:p>
            <a:r>
              <a:rPr lang="zh-CN" altLang="en-US" dirty="0"/>
              <a:t>六桥横绝天汉上，北山始与南屏通。</a:t>
            </a:r>
            <a:endParaRPr lang="zh-CN" altLang="en-US" dirty="0"/>
          </a:p>
          <a:p>
            <a:r>
              <a:rPr lang="zh-CN" altLang="en-US" dirty="0"/>
              <a:t>忽惊三十五万丈，老葑席卷苍云空。</a:t>
            </a:r>
            <a:endParaRPr lang="zh-CN" altLang="en-US" dirty="0"/>
          </a:p>
          <a:p>
            <a:r>
              <a:rPr lang="zh-CN" altLang="en-US" dirty="0"/>
              <a:t>朅来颍尾弄秋色，一水萦带昭灵宫。</a:t>
            </a:r>
            <a:endParaRPr lang="zh-CN" altLang="en-US" dirty="0"/>
          </a:p>
          <a:p>
            <a:r>
              <a:rPr lang="zh-CN" altLang="en-US" dirty="0"/>
              <a:t>坐思吴越不可到，借君月斧修朣胧。</a:t>
            </a:r>
            <a:endParaRPr lang="zh-CN" altLang="en-US" dirty="0"/>
          </a:p>
          <a:p>
            <a:r>
              <a:rPr lang="zh-CN" altLang="en-US" dirty="0"/>
              <a:t>二十四桥亦何有，换此十顷玻瓈风。</a:t>
            </a:r>
            <a:endParaRPr lang="zh-CN" altLang="en-US" dirty="0"/>
          </a:p>
          <a:p>
            <a:r>
              <a:rPr lang="zh-CN" altLang="en-US" dirty="0"/>
              <a:t>雷塘水干禾黍满，宝钗耕出余鸾龙。</a:t>
            </a:r>
            <a:endParaRPr lang="zh-CN" altLang="en-US" dirty="0"/>
          </a:p>
          <a:p>
            <a:r>
              <a:rPr lang="zh-CN" altLang="en-US" dirty="0"/>
              <a:t>明年诗客来吊古，伴我霜夜号秋虫。</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舟中夜起</a:t>
            </a:r>
            <a:endParaRPr lang="zh-CN" altLang="en-US" dirty="0"/>
          </a:p>
        </p:txBody>
      </p:sp>
      <p:sp>
        <p:nvSpPr>
          <p:cNvPr id="3" name="内容占位符 2"/>
          <p:cNvSpPr>
            <a:spLocks noGrp="1"/>
          </p:cNvSpPr>
          <p:nvPr>
            <p:ph idx="1"/>
          </p:nvPr>
        </p:nvSpPr>
        <p:spPr/>
        <p:txBody>
          <a:bodyPr/>
          <a:lstStyle/>
          <a:p>
            <a:r>
              <a:rPr lang="zh-CN" altLang="en-US" dirty="0"/>
              <a:t>微风萧萧吹菰蒲，开门看雨月满湖。</a:t>
            </a:r>
            <a:endParaRPr lang="zh-CN" altLang="en-US" dirty="0"/>
          </a:p>
          <a:p>
            <a:r>
              <a:rPr lang="zh-CN" altLang="en-US" dirty="0"/>
              <a:t>舟人水鸟两同梦，大鱼惊窜如奔狐。</a:t>
            </a:r>
            <a:endParaRPr lang="zh-CN" altLang="en-US" dirty="0"/>
          </a:p>
          <a:p>
            <a:r>
              <a:rPr lang="zh-CN" altLang="en-US" dirty="0"/>
              <a:t>夜深人物不相管，我独形影相嬉娱。</a:t>
            </a:r>
            <a:endParaRPr lang="zh-CN" altLang="en-US" dirty="0"/>
          </a:p>
          <a:p>
            <a:r>
              <a:rPr lang="zh-CN" altLang="en-US" dirty="0"/>
              <a:t>暗潮生渚吊寒蚓，落月挂柳看悬蛛。</a:t>
            </a:r>
            <a:endParaRPr lang="zh-CN" altLang="en-US" dirty="0"/>
          </a:p>
          <a:p>
            <a:r>
              <a:rPr lang="zh-CN" altLang="en-US" dirty="0"/>
              <a:t>此生忽忽忧患里，清境过眼能须臾。</a:t>
            </a:r>
            <a:endParaRPr lang="zh-CN" altLang="en-US" dirty="0"/>
          </a:p>
          <a:p>
            <a:r>
              <a:rPr lang="zh-CN" altLang="en-US" dirty="0"/>
              <a:t>鸡鸣钟动百鸟散，船头击鼓还相呼。</a:t>
            </a: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六月二十七日望湖楼醉书五绝</a:t>
            </a:r>
            <a:r>
              <a:rPr lang="zh-CN" altLang="en-US" sz="2800" dirty="0">
                <a:latin typeface="华文楷体" panose="02010600040101010101" charset="-122"/>
                <a:ea typeface="华文楷体" panose="02010600040101010101" charset="-122"/>
              </a:rPr>
              <a:t>录二</a:t>
            </a:r>
            <a:endParaRPr lang="zh-CN" altLang="en-US" sz="2800" dirty="0">
              <a:latin typeface="华文楷体" panose="02010600040101010101" charset="-122"/>
              <a:ea typeface="华文楷体" panose="02010600040101010101" charset="-122"/>
            </a:endParaRPr>
          </a:p>
        </p:txBody>
      </p:sp>
      <p:sp>
        <p:nvSpPr>
          <p:cNvPr id="3" name="内容占位符 2"/>
          <p:cNvSpPr>
            <a:spLocks noGrp="1"/>
          </p:cNvSpPr>
          <p:nvPr>
            <p:ph idx="1"/>
          </p:nvPr>
        </p:nvSpPr>
        <p:spPr/>
        <p:txBody>
          <a:bodyPr/>
          <a:lstStyle/>
          <a:p>
            <a:r>
              <a:rPr lang="zh-CN" altLang="en-US" dirty="0"/>
              <a:t>放生鱼鳖逐人来，无主荷花到处开。</a:t>
            </a:r>
            <a:endParaRPr lang="zh-CN" altLang="en-US" dirty="0"/>
          </a:p>
          <a:p>
            <a:r>
              <a:rPr lang="zh-CN" altLang="en-US" dirty="0"/>
              <a:t>水枕能令山俯仰，风船解与月徘徊。</a:t>
            </a:r>
            <a:endParaRPr lang="zh-CN" altLang="en-US" dirty="0"/>
          </a:p>
          <a:p>
            <a:endParaRPr lang="zh-CN" altLang="en-US" dirty="0"/>
          </a:p>
          <a:p>
            <a:r>
              <a:rPr lang="zh-CN" altLang="en-US" dirty="0"/>
              <a:t>未成小隐聊中隐，可得长闲胜暂闲。</a:t>
            </a:r>
            <a:endParaRPr lang="zh-CN" altLang="en-US" dirty="0"/>
          </a:p>
          <a:p>
            <a:r>
              <a:rPr lang="zh-CN" altLang="en-US" dirty="0"/>
              <a:t>我本无家更安往，故乡无此好湖山。</a:t>
            </a: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望海楼晚景五绝</a:t>
            </a:r>
            <a:r>
              <a:rPr lang="zh-CN" altLang="en-US" sz="2800" dirty="0">
                <a:latin typeface="楷体" panose="02010609060101010101" pitchFamily="49" charset="-122"/>
                <a:ea typeface="楷体" panose="02010609060101010101" pitchFamily="49" charset="-122"/>
              </a:rPr>
              <a:t>录一</a:t>
            </a:r>
            <a:endParaRPr lang="zh-CN" altLang="en-US" sz="2800" dirty="0">
              <a:latin typeface="楷体" panose="02010609060101010101" pitchFamily="49" charset="-122"/>
              <a:ea typeface="楷体" panose="02010609060101010101" pitchFamily="49" charset="-122"/>
            </a:endParaRPr>
          </a:p>
        </p:txBody>
      </p:sp>
      <p:sp>
        <p:nvSpPr>
          <p:cNvPr id="3" name="内容占位符 2"/>
          <p:cNvSpPr>
            <a:spLocks noGrp="1"/>
          </p:cNvSpPr>
          <p:nvPr>
            <p:ph idx="1"/>
          </p:nvPr>
        </p:nvSpPr>
        <p:spPr/>
        <p:txBody>
          <a:bodyPr/>
          <a:lstStyle/>
          <a:p>
            <a:r>
              <a:rPr lang="zh-CN" altLang="en-US" dirty="0"/>
              <a:t>青山断处塔层层，隔岸人家唤欲应。</a:t>
            </a:r>
            <a:endParaRPr lang="zh-CN" altLang="en-US" dirty="0"/>
          </a:p>
          <a:p>
            <a:r>
              <a:rPr lang="zh-CN" altLang="en-US" dirty="0"/>
              <a:t>江上秋风晚来急，为传钟鼓到西兴。</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九日黄楼作</a:t>
            </a:r>
            <a:endParaRPr lang="zh-CN" altLang="en-US" sz="2800" dirty="0">
              <a:latin typeface="楷体" panose="02010609060101010101" pitchFamily="49" charset="-122"/>
              <a:ea typeface="楷体" panose="02010609060101010101" pitchFamily="49" charset="-122"/>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去年重阳不可说，南城夜半千沤发。</a:t>
            </a:r>
            <a:endParaRPr lang="zh-CN" altLang="en-US" dirty="0"/>
          </a:p>
          <a:p>
            <a:r>
              <a:rPr lang="zh-CN" altLang="en-US" dirty="0"/>
              <a:t>水穿城下作雷鸣，泥满城头飞雨滑。</a:t>
            </a:r>
            <a:endParaRPr lang="zh-CN" altLang="en-US" dirty="0"/>
          </a:p>
          <a:p>
            <a:r>
              <a:rPr lang="zh-CN" altLang="en-US" dirty="0"/>
              <a:t>黄花白酒无人问，日暮归来洗靴袜。</a:t>
            </a:r>
            <a:endParaRPr lang="zh-CN" altLang="en-US" dirty="0"/>
          </a:p>
          <a:p>
            <a:r>
              <a:rPr lang="zh-CN" altLang="en-US" dirty="0"/>
              <a:t>岂知还复有今年，把盏对花容一呷。</a:t>
            </a:r>
            <a:endParaRPr lang="zh-CN" altLang="en-US" dirty="0"/>
          </a:p>
          <a:p>
            <a:r>
              <a:rPr lang="zh-CN" altLang="en-US" dirty="0"/>
              <a:t>莫嫌酒薄红粉陋，终胜泥中千柄锸。</a:t>
            </a:r>
            <a:endParaRPr lang="zh-CN" altLang="en-US" dirty="0"/>
          </a:p>
          <a:p>
            <a:r>
              <a:rPr lang="zh-CN" altLang="en-US" dirty="0"/>
              <a:t>黄楼新成壁未干，清河已落霜初杀。</a:t>
            </a:r>
            <a:endParaRPr lang="zh-CN" altLang="en-US" dirty="0"/>
          </a:p>
          <a:p>
            <a:r>
              <a:rPr lang="zh-CN" altLang="en-US" dirty="0"/>
              <a:t>朝来白露如细雨，南山不见千寻刹。</a:t>
            </a:r>
            <a:endParaRPr lang="zh-CN" altLang="en-US" dirty="0"/>
          </a:p>
          <a:p>
            <a:r>
              <a:rPr lang="zh-CN" altLang="en-US" dirty="0"/>
              <a:t>楼前便作海茫茫，楼下空闻橹鸦轧。</a:t>
            </a:r>
            <a:endParaRPr lang="zh-CN" altLang="en-US" dirty="0"/>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latin typeface="宋体" panose="02010600030101010101" pitchFamily="2" charset="-122"/>
                <a:ea typeface="宋体" panose="02010600030101010101" pitchFamily="2" charset="-122"/>
              </a:rPr>
              <a:t>泛颍</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normAutofit fontScale="55000" lnSpcReduction="20000"/>
          </a:bodyPr>
          <a:lstStyle/>
          <a:p>
            <a:pPr marL="0" indent="0" algn="ctr">
              <a:buNone/>
            </a:pPr>
            <a:r>
              <a:rPr lang="zh-CN" altLang="en-US" sz="4500" dirty="0">
                <a:latin typeface="宋体" panose="02010600030101010101" pitchFamily="2" charset="-122"/>
                <a:ea typeface="宋体" panose="02010600030101010101" pitchFamily="2" charset="-122"/>
              </a:rPr>
              <a:t>我性喜临水，得颍意甚奇。</a:t>
            </a:r>
            <a:endParaRPr lang="zh-CN" altLang="en-US" sz="4500" dirty="0">
              <a:latin typeface="宋体" panose="02010600030101010101" pitchFamily="2" charset="-122"/>
              <a:ea typeface="宋体" panose="02010600030101010101" pitchFamily="2" charset="-122"/>
            </a:endParaRPr>
          </a:p>
          <a:p>
            <a:pPr marL="0" indent="0" algn="ctr">
              <a:buNone/>
            </a:pPr>
            <a:r>
              <a:rPr lang="zh-CN" altLang="en-US" sz="4500" dirty="0">
                <a:latin typeface="宋体" panose="02010600030101010101" pitchFamily="2" charset="-122"/>
                <a:ea typeface="宋体" panose="02010600030101010101" pitchFamily="2" charset="-122"/>
              </a:rPr>
              <a:t>到官十日来，九日河之湄。</a:t>
            </a:r>
            <a:endParaRPr lang="zh-CN" altLang="en-US" sz="4500" dirty="0">
              <a:latin typeface="宋体" panose="02010600030101010101" pitchFamily="2" charset="-122"/>
              <a:ea typeface="宋体" panose="02010600030101010101" pitchFamily="2" charset="-122"/>
            </a:endParaRPr>
          </a:p>
          <a:p>
            <a:pPr marL="0" indent="0" algn="ctr">
              <a:buNone/>
            </a:pPr>
            <a:r>
              <a:rPr lang="zh-CN" altLang="en-US" sz="4500" dirty="0">
                <a:latin typeface="宋体" panose="02010600030101010101" pitchFamily="2" charset="-122"/>
                <a:ea typeface="宋体" panose="02010600030101010101" pitchFamily="2" charset="-122"/>
              </a:rPr>
              <a:t>吏民笑相语，使君老而痴。</a:t>
            </a:r>
            <a:endParaRPr lang="zh-CN" altLang="en-US" sz="4500" dirty="0">
              <a:latin typeface="宋体" panose="02010600030101010101" pitchFamily="2" charset="-122"/>
              <a:ea typeface="宋体" panose="02010600030101010101" pitchFamily="2" charset="-122"/>
            </a:endParaRPr>
          </a:p>
          <a:p>
            <a:pPr marL="0" indent="0" algn="ctr">
              <a:buNone/>
            </a:pPr>
            <a:r>
              <a:rPr lang="zh-CN" altLang="en-US" sz="4500" dirty="0">
                <a:latin typeface="宋体" panose="02010600030101010101" pitchFamily="2" charset="-122"/>
                <a:ea typeface="宋体" panose="02010600030101010101" pitchFamily="2" charset="-122"/>
              </a:rPr>
              <a:t>使君实不痴，流水有令姿。</a:t>
            </a:r>
            <a:endParaRPr lang="zh-CN" altLang="en-US" sz="4500" dirty="0">
              <a:latin typeface="宋体" panose="02010600030101010101" pitchFamily="2" charset="-122"/>
              <a:ea typeface="宋体" panose="02010600030101010101" pitchFamily="2" charset="-122"/>
            </a:endParaRPr>
          </a:p>
          <a:p>
            <a:pPr marL="0" indent="0" algn="ctr">
              <a:buNone/>
            </a:pPr>
            <a:r>
              <a:rPr lang="zh-CN" altLang="en-US" sz="4500" dirty="0">
                <a:latin typeface="宋体" panose="02010600030101010101" pitchFamily="2" charset="-122"/>
                <a:ea typeface="宋体" panose="02010600030101010101" pitchFamily="2" charset="-122"/>
              </a:rPr>
              <a:t>绕郡十余里，不驶亦不迟。</a:t>
            </a:r>
            <a:endParaRPr lang="zh-CN" altLang="en-US" sz="4500" dirty="0">
              <a:latin typeface="宋体" panose="02010600030101010101" pitchFamily="2" charset="-122"/>
              <a:ea typeface="宋体" panose="02010600030101010101" pitchFamily="2" charset="-122"/>
            </a:endParaRPr>
          </a:p>
          <a:p>
            <a:pPr marL="0" indent="0" algn="ctr">
              <a:buNone/>
            </a:pPr>
            <a:r>
              <a:rPr lang="zh-CN" altLang="en-US" sz="4500" dirty="0">
                <a:latin typeface="宋体" panose="02010600030101010101" pitchFamily="2" charset="-122"/>
                <a:ea typeface="宋体" panose="02010600030101010101" pitchFamily="2" charset="-122"/>
              </a:rPr>
              <a:t>上流直而清，下流曲而漪。</a:t>
            </a:r>
            <a:endParaRPr lang="zh-CN" altLang="en-US" sz="4500" dirty="0">
              <a:latin typeface="宋体" panose="02010600030101010101" pitchFamily="2" charset="-122"/>
              <a:ea typeface="宋体" panose="02010600030101010101" pitchFamily="2" charset="-122"/>
            </a:endParaRPr>
          </a:p>
          <a:p>
            <a:pPr marL="0" indent="0" algn="ctr">
              <a:buNone/>
            </a:pPr>
            <a:r>
              <a:rPr lang="zh-CN" altLang="en-US" sz="4500" dirty="0">
                <a:latin typeface="宋体" panose="02010600030101010101" pitchFamily="2" charset="-122"/>
                <a:ea typeface="宋体" panose="02010600030101010101" pitchFamily="2" charset="-122"/>
              </a:rPr>
              <a:t>画船俯明镜，笑问汝为谁。</a:t>
            </a:r>
            <a:endParaRPr lang="zh-CN" altLang="en-US" sz="4500" dirty="0">
              <a:latin typeface="宋体" panose="02010600030101010101" pitchFamily="2" charset="-122"/>
              <a:ea typeface="宋体" panose="02010600030101010101" pitchFamily="2" charset="-122"/>
            </a:endParaRPr>
          </a:p>
          <a:p>
            <a:pPr marL="0" indent="0">
              <a:buNone/>
            </a:pPr>
            <a:r>
              <a:rPr lang="zh-CN" altLang="en-US" sz="4500" dirty="0">
                <a:latin typeface="宋体" panose="02010600030101010101" pitchFamily="2" charset="-122"/>
                <a:ea typeface="宋体" panose="02010600030101010101" pitchFamily="2" charset="-122"/>
              </a:rPr>
              <a:t>忽然生鳞甲，乱我须与眉。</a:t>
            </a:r>
            <a:endParaRPr lang="en-US" altLang="zh-CN" sz="4500" dirty="0">
              <a:latin typeface="宋体" panose="02010600030101010101" pitchFamily="2" charset="-122"/>
              <a:ea typeface="宋体" panose="02010600030101010101" pitchFamily="2" charset="-122"/>
            </a:endParaRPr>
          </a:p>
          <a:p>
            <a:pPr marL="0" indent="0">
              <a:buNone/>
            </a:pPr>
            <a:endParaRPr lang="zh-CN" altLang="en-US" sz="4500" dirty="0">
              <a:latin typeface="宋体" panose="02010600030101010101" pitchFamily="2" charset="-122"/>
              <a:ea typeface="宋体" panose="02010600030101010101" pitchFamily="2" charset="-122"/>
            </a:endParaRPr>
          </a:p>
          <a:p>
            <a:pPr marL="0" indent="0">
              <a:buNone/>
            </a:pPr>
            <a:endParaRPr lang="zh-CN" altLang="en-US" dirty="0"/>
          </a:p>
        </p:txBody>
      </p:sp>
    </p:spTree>
    <p:custDataLst>
      <p:tags r:id="rId1"/>
    </p:custData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0" y="1400230"/>
            <a:ext cx="10969200" cy="4759200"/>
          </a:xfrm>
        </p:spPr>
        <p:txBody>
          <a:bodyPr>
            <a:noAutofit/>
          </a:bodyPr>
          <a:lstStyle/>
          <a:p>
            <a:r>
              <a:rPr lang="zh-CN" altLang="en-US" dirty="0">
                <a:sym typeface="+mn-ea"/>
              </a:rPr>
              <a:t>薄寒中人老可畏，热酒浇肠气先压。</a:t>
            </a:r>
            <a:endParaRPr lang="zh-CN" altLang="en-US" dirty="0"/>
          </a:p>
          <a:p>
            <a:r>
              <a:rPr lang="zh-CN" altLang="en-US" dirty="0">
                <a:sym typeface="+mn-ea"/>
              </a:rPr>
              <a:t>烟销日出见渔村，远水鳞鳞山齾齾。</a:t>
            </a:r>
            <a:endParaRPr lang="zh-CN" altLang="en-US" dirty="0"/>
          </a:p>
          <a:p>
            <a:r>
              <a:rPr lang="zh-CN" altLang="en-US" dirty="0">
                <a:sym typeface="+mn-ea"/>
              </a:rPr>
              <a:t>诗人猛士杂龙虎，楚舞吴歌乱鹅鸭。</a:t>
            </a:r>
            <a:endParaRPr lang="zh-CN" altLang="en-US" dirty="0"/>
          </a:p>
          <a:p>
            <a:r>
              <a:rPr lang="zh-CN" altLang="en-US" dirty="0">
                <a:sym typeface="+mn-ea"/>
              </a:rPr>
              <a:t>一杯相属君勿辞，此境何殊泛清霅。</a:t>
            </a:r>
            <a:endParaRPr lang="zh-CN" altLang="en-US" dirty="0"/>
          </a:p>
          <a:p>
            <a:endParaRPr lang="zh-CN" altLang="en-US" dirty="0"/>
          </a:p>
        </p:txBody>
      </p:sp>
      <p:sp>
        <p:nvSpPr>
          <p:cNvPr id="4" name="标题 3"/>
          <p:cNvSpPr/>
          <p:nvPr>
            <p:ph type="title"/>
          </p:nvPr>
        </p:nvSpPr>
        <p:spPr/>
        <p:txBody>
          <a:bodyPr/>
          <a:p>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孙莘老求墨妙亭诗</a:t>
            </a:r>
            <a:endParaRPr lang="zh-CN" altLang="en-US" sz="2800" dirty="0">
              <a:latin typeface="楷体" panose="02010609060101010101" pitchFamily="49" charset="-122"/>
              <a:ea typeface="楷体" panose="02010609060101010101" pitchFamily="49" charset="-122"/>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《兰亭》茧纸入昭陵，世间遗迹犹龙腾。</a:t>
            </a:r>
            <a:endParaRPr lang="zh-CN" altLang="en-US" dirty="0"/>
          </a:p>
          <a:p>
            <a:r>
              <a:rPr lang="zh-CN" altLang="en-US" dirty="0"/>
              <a:t>颜公变法出新意，细筋入骨如秋鹰。</a:t>
            </a:r>
            <a:endParaRPr lang="zh-CN" altLang="en-US" dirty="0"/>
          </a:p>
          <a:p>
            <a:r>
              <a:rPr lang="zh-CN" altLang="en-US" dirty="0"/>
              <a:t>徐家父子亦秀绝，字外出力中藏棱。</a:t>
            </a:r>
            <a:endParaRPr lang="zh-CN" altLang="en-US" dirty="0"/>
          </a:p>
          <a:p>
            <a:r>
              <a:rPr lang="zh-CN" altLang="en-US" dirty="0"/>
              <a:t>峄山传刻典刑在，千载笔法留阳冰。</a:t>
            </a:r>
            <a:endParaRPr lang="zh-CN" altLang="en-US" dirty="0"/>
          </a:p>
          <a:p>
            <a:r>
              <a:rPr lang="zh-CN" altLang="en-US" dirty="0"/>
              <a:t>杜陵评书贵瘦硬，此论未公吾不凭。</a:t>
            </a:r>
            <a:endParaRPr lang="zh-CN" altLang="en-US" dirty="0"/>
          </a:p>
          <a:p>
            <a:r>
              <a:rPr lang="zh-CN" altLang="en-US" dirty="0"/>
              <a:t>短长肥瘦各有态，玉环飞燕谁敢憎。</a:t>
            </a:r>
            <a:endParaRPr lang="zh-CN" altLang="en-US" dirty="0"/>
          </a:p>
          <a:p>
            <a:r>
              <a:rPr lang="zh-CN" altLang="en-US" dirty="0"/>
              <a:t>吴兴太守真好古，购买断缺挥缣缯。</a:t>
            </a:r>
            <a:endParaRPr lang="zh-CN" altLang="en-US" dirty="0"/>
          </a:p>
          <a:p>
            <a:r>
              <a:rPr lang="zh-CN" altLang="en-US" dirty="0"/>
              <a:t>龟趺入座螭隐壁，空斋昼静闻登登。</a:t>
            </a:r>
            <a:endParaRPr lang="zh-CN" altLang="en-US" dirty="0"/>
          </a:p>
          <a:p>
            <a:endParaRPr lang="zh-CN" alt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0" y="1400230"/>
            <a:ext cx="10969200" cy="4759200"/>
          </a:xfrm>
        </p:spPr>
        <p:txBody>
          <a:bodyPr>
            <a:noAutofit/>
          </a:bodyPr>
          <a:lstStyle/>
          <a:p>
            <a:r>
              <a:rPr lang="zh-CN" altLang="en-US" dirty="0">
                <a:sym typeface="+mn-ea"/>
              </a:rPr>
              <a:t>奇踪散出走吴越，胜事传说夸友朋。</a:t>
            </a:r>
            <a:endParaRPr lang="zh-CN" altLang="en-US" dirty="0"/>
          </a:p>
          <a:p>
            <a:r>
              <a:rPr lang="zh-CN" altLang="en-US" dirty="0">
                <a:sym typeface="+mn-ea"/>
              </a:rPr>
              <a:t>书来乞诗要自写，为把栗尾书溪藤。</a:t>
            </a:r>
            <a:endParaRPr lang="zh-CN" altLang="en-US" dirty="0"/>
          </a:p>
          <a:p>
            <a:r>
              <a:rPr lang="zh-CN" altLang="en-US" dirty="0">
                <a:sym typeface="+mn-ea"/>
              </a:rPr>
              <a:t>后来视今犹视昔，过眼百年如风灯。</a:t>
            </a:r>
            <a:endParaRPr lang="zh-CN" altLang="en-US" dirty="0"/>
          </a:p>
          <a:p>
            <a:r>
              <a:rPr lang="zh-CN" altLang="en-US" dirty="0">
                <a:sym typeface="+mn-ea"/>
              </a:rPr>
              <a:t>他年刘郎忆贺监，还道同时须服膺。</a:t>
            </a:r>
            <a:endParaRPr lang="zh-CN" altLang="en-US" dirty="0"/>
          </a:p>
        </p:txBody>
      </p:sp>
      <p:sp>
        <p:nvSpPr>
          <p:cNvPr id="4" name="标题 3"/>
          <p:cNvSpPr/>
          <p:nvPr>
            <p:ph type="title"/>
          </p:nvPr>
        </p:nvSpPr>
        <p:spPr/>
        <p:txBody>
          <a:bodyPr/>
          <a:p>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待月台</a:t>
            </a:r>
            <a:endParaRPr lang="zh-CN" altLang="en-US" sz="2800" dirty="0">
              <a:latin typeface="楷体" panose="02010609060101010101" pitchFamily="49" charset="-122"/>
              <a:ea typeface="楷体" panose="02010609060101010101" pitchFamily="49" charset="-122"/>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月与高人本有期，挂檐低户映蛾眉。</a:t>
            </a:r>
            <a:endParaRPr lang="zh-CN" altLang="en-US" dirty="0"/>
          </a:p>
          <a:p>
            <a:r>
              <a:rPr lang="zh-CN" altLang="en-US" dirty="0"/>
              <a:t>只从昨夜十分满，渐觉冰轮出海迟。</a:t>
            </a:r>
            <a:endParaRPr lang="zh-CN"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溪光亭</a:t>
            </a:r>
            <a:endParaRPr lang="zh-CN" altLang="en-US" sz="2800" dirty="0">
              <a:latin typeface="楷体" panose="02010609060101010101" pitchFamily="49" charset="-122"/>
              <a:ea typeface="楷体" panose="02010609060101010101" pitchFamily="49" charset="-122"/>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决去湖波尚有情，却随初日动檐楹。</a:t>
            </a:r>
            <a:endParaRPr lang="zh-CN" altLang="en-US" dirty="0"/>
          </a:p>
          <a:p>
            <a:r>
              <a:rPr lang="zh-CN" altLang="en-US" dirty="0"/>
              <a:t>溪光自古无人画，凭仗新诗与写成。</a:t>
            </a:r>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筼筜谷</a:t>
            </a:r>
            <a:endParaRPr lang="zh-CN" altLang="en-US" dirty="0">
              <a:latin typeface="楷体" panose="02010609060101010101" pitchFamily="49" charset="-122"/>
              <a:ea typeface="楷体" panose="02010609060101010101" pitchFamily="49" charset="-122"/>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汉川修竹贱如蓬，斤斧何曾赦箨龙？</a:t>
            </a:r>
            <a:endParaRPr lang="zh-CN" altLang="en-US" dirty="0"/>
          </a:p>
          <a:p>
            <a:r>
              <a:rPr lang="zh-CN" altLang="en-US" dirty="0"/>
              <a:t>料得清贫馋太守，渭川千亩在胸中。</a:t>
            </a:r>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寒芦港</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溶溶晴港漾春晖，芦笋生时柳絮飞。</a:t>
            </a:r>
            <a:endParaRPr lang="zh-CN" altLang="en-US" dirty="0"/>
          </a:p>
          <a:p>
            <a:r>
              <a:rPr lang="zh-CN" altLang="en-US" dirty="0"/>
              <a:t>还有江南风物否，桃花流水鮆鱼肥。</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南园</a:t>
            </a:r>
            <a:endParaRPr lang="zh-CN" altLang="en-US" dirty="0">
              <a:latin typeface="楷体" panose="02010609060101010101" pitchFamily="49" charset="-122"/>
              <a:ea typeface="楷体" panose="02010609060101010101" pitchFamily="49" charset="-122"/>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不种夭桃与绿杨，使君应欲作农桑。</a:t>
            </a:r>
            <a:endParaRPr lang="zh-CN" altLang="en-US" dirty="0"/>
          </a:p>
          <a:p>
            <a:r>
              <a:rPr lang="zh-CN" altLang="en-US" dirty="0"/>
              <a:t>春畦雨过罗纨腻，麦陇风来饼饵香。</a:t>
            </a:r>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东栏梨花</a:t>
            </a:r>
            <a:endParaRPr lang="zh-CN" altLang="en-US" dirty="0">
              <a:latin typeface="楷体" panose="02010609060101010101" pitchFamily="49" charset="-122"/>
              <a:ea typeface="楷体" panose="02010609060101010101" pitchFamily="49" charset="-122"/>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梨花淡白柳深青，柳絮飞时花满城。</a:t>
            </a:r>
            <a:endParaRPr lang="zh-CN" altLang="en-US" dirty="0"/>
          </a:p>
          <a:p>
            <a:r>
              <a:rPr lang="zh-CN" altLang="en-US" dirty="0"/>
              <a:t>惆怅东栏一株雪，人生看得几清明？</a:t>
            </a:r>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司马君实独乐园</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青山在屋上，流水在屋下。中有五亩园，花竹秀而野。</a:t>
            </a:r>
            <a:endParaRPr lang="zh-CN" altLang="en-US" dirty="0"/>
          </a:p>
          <a:p>
            <a:r>
              <a:rPr lang="zh-CN" altLang="en-US" dirty="0"/>
              <a:t>花香袭杖屦，竹色侵盏斝。樽酒乐余春，棋局消长夏。</a:t>
            </a:r>
            <a:endParaRPr lang="zh-CN" altLang="en-US" dirty="0"/>
          </a:p>
          <a:p>
            <a:r>
              <a:rPr lang="zh-CN" altLang="en-US" dirty="0"/>
              <a:t>洛阳古多士，风俗犹尔雅。先生卧不出，冠盖倾洛社。</a:t>
            </a:r>
            <a:endParaRPr lang="zh-CN" altLang="en-US" dirty="0"/>
          </a:p>
          <a:p>
            <a:r>
              <a:rPr lang="zh-CN" altLang="en-US" dirty="0"/>
              <a:t>虽云与众乐，中有独乐者。才全德不形，所贵知我寡。</a:t>
            </a:r>
            <a:endParaRPr lang="zh-CN" altLang="en-US" dirty="0"/>
          </a:p>
          <a:p>
            <a:r>
              <a:rPr lang="zh-CN" altLang="en-US" dirty="0"/>
              <a:t>先生独何事，四海望陶冶。儿童诵君实，走卒知司马。</a:t>
            </a:r>
            <a:endParaRPr lang="zh-CN" altLang="en-US" dirty="0"/>
          </a:p>
          <a:p>
            <a:r>
              <a:rPr lang="zh-CN" altLang="en-US" dirty="0"/>
              <a:t>持此欲安归，造物不我舍。名声逐吾辈，此病天所赭。</a:t>
            </a:r>
            <a:endParaRPr lang="zh-CN" altLang="en-US" dirty="0"/>
          </a:p>
          <a:p>
            <a:r>
              <a:rPr lang="zh-CN" altLang="en-US" dirty="0"/>
              <a:t>抚掌笑先生，年来效喑哑。</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marL="0" indent="0" algn="ctr">
              <a:buNone/>
            </a:pPr>
            <a:r>
              <a:rPr lang="zh-CN" altLang="en-US" dirty="0">
                <a:latin typeface="宋体" panose="02010600030101010101" pitchFamily="2" charset="-122"/>
                <a:ea typeface="宋体" panose="02010600030101010101" pitchFamily="2" charset="-122"/>
              </a:rPr>
              <a:t>散为百东坡，顷刻复在兹。</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此岂水薄相，与我相娱嬉。</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声色与臭味，颠倒眩小儿。</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等是儿戏物，水中少磷淄。</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赵陈两欧阳，同参天人师。</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观妙各有得，共赋泛颍诗。</a:t>
            </a:r>
            <a:endParaRPr lang="zh-CN" altLang="en-US" dirty="0">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饮湖上初晴后雨</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水光潋滟晴方好，山色空濛雨亦奇。</a:t>
            </a:r>
            <a:endParaRPr lang="zh-CN" altLang="en-US" dirty="0"/>
          </a:p>
          <a:p>
            <a:r>
              <a:rPr lang="zh-CN" altLang="en-US" dirty="0"/>
              <a:t>欲把西湖比西子，淡妆浓抹总相宜。</a:t>
            </a:r>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月夜与客饮酒杏花下</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杏花飞帘散余春，明月入户寻幽人。</a:t>
            </a:r>
            <a:endParaRPr lang="zh-CN" altLang="en-US" dirty="0"/>
          </a:p>
          <a:p>
            <a:r>
              <a:rPr lang="zh-CN" altLang="en-US" dirty="0"/>
              <a:t>褰衣步月踏花影，炯如流水涵青蘋。</a:t>
            </a:r>
            <a:endParaRPr lang="zh-CN" altLang="en-US" dirty="0"/>
          </a:p>
          <a:p>
            <a:r>
              <a:rPr lang="zh-CN" altLang="en-US" dirty="0"/>
              <a:t>花间置酒清香发，争挽长条落香雪。</a:t>
            </a:r>
            <a:endParaRPr lang="zh-CN" altLang="en-US" dirty="0"/>
          </a:p>
          <a:p>
            <a:r>
              <a:rPr lang="zh-CN" altLang="en-US" dirty="0"/>
              <a:t>山城薄酒不堪饮，劝君且吸杯中月。</a:t>
            </a:r>
            <a:endParaRPr lang="zh-CN" altLang="en-US" dirty="0"/>
          </a:p>
          <a:p>
            <a:r>
              <a:rPr lang="zh-CN" altLang="en-US" dirty="0"/>
              <a:t>洞箫声断月明中，惟忧月落酒杯空。</a:t>
            </a:r>
            <a:endParaRPr lang="zh-CN" altLang="en-US" dirty="0"/>
          </a:p>
          <a:p>
            <a:r>
              <a:rPr lang="zh-CN" altLang="en-US" dirty="0"/>
              <a:t>明朝卷地春风恶，但见绿叶栖残红。</a:t>
            </a:r>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书丹元子所示李太白真</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chor="t" anchorCtr="0">
            <a:noAutofit/>
          </a:bodyPr>
          <a:lstStyle/>
          <a:p>
            <a:pPr algn="ctr"/>
            <a:r>
              <a:rPr lang="zh-CN" altLang="en-US" dirty="0"/>
              <a:t>天人几何同一沤，谪仙非谪乃其游。</a:t>
            </a:r>
            <a:endParaRPr lang="zh-CN" altLang="en-US" dirty="0"/>
          </a:p>
          <a:p>
            <a:pPr algn="ctr"/>
            <a:r>
              <a:rPr lang="zh-CN" altLang="en-US" dirty="0"/>
              <a:t>麾斥八极隘九州，化为两鸟鸣相酬，</a:t>
            </a:r>
            <a:endParaRPr lang="zh-CN" altLang="en-US" dirty="0"/>
          </a:p>
          <a:p>
            <a:pPr algn="ctr"/>
            <a:r>
              <a:rPr lang="zh-CN" altLang="en-US" dirty="0"/>
              <a:t>一鸣一止三千秋。</a:t>
            </a:r>
            <a:endParaRPr lang="zh-CN" altLang="en-US" dirty="0"/>
          </a:p>
          <a:p>
            <a:pPr algn="ctr"/>
            <a:r>
              <a:rPr lang="zh-CN" altLang="en-US" dirty="0"/>
              <a:t>开元有道为少留，縻之不可矧肯求。</a:t>
            </a:r>
            <a:endParaRPr lang="zh-CN" altLang="en-US" dirty="0"/>
          </a:p>
          <a:p>
            <a:pPr algn="ctr"/>
            <a:r>
              <a:rPr lang="zh-CN" altLang="en-US" dirty="0"/>
              <a:t>西望太白横峨岷，眼高四海空无人。</a:t>
            </a:r>
            <a:endParaRPr lang="zh-CN" altLang="en-US" dirty="0"/>
          </a:p>
          <a:p>
            <a:pPr algn="ctr"/>
            <a:r>
              <a:rPr lang="zh-CN" altLang="en-US" dirty="0"/>
              <a:t>大儿汾阳中令君，小儿天台坐忘真。</a:t>
            </a:r>
            <a:endParaRPr lang="zh-CN" altLang="en-US" dirty="0"/>
          </a:p>
          <a:p>
            <a:pPr algn="ctr"/>
            <a:r>
              <a:rPr lang="zh-CN" altLang="en-US" dirty="0"/>
              <a:t>平生不识高将军，手污吾足乃敢嗔。</a:t>
            </a:r>
            <a:endParaRPr lang="zh-CN" altLang="en-US" dirty="0"/>
          </a:p>
          <a:p>
            <a:pPr algn="ctr"/>
            <a:r>
              <a:rPr lang="zh-CN" altLang="en-US" dirty="0"/>
              <a:t>作诗一笑君应闻。</a:t>
            </a:r>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於潜僧绿筠轩</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可使食无肉，不可使居无竹。</a:t>
            </a:r>
            <a:endParaRPr lang="zh-CN" altLang="en-US" dirty="0"/>
          </a:p>
          <a:p>
            <a:r>
              <a:rPr lang="zh-CN" altLang="en-US" dirty="0"/>
              <a:t>无肉令人瘦，无竹令人俗。</a:t>
            </a:r>
            <a:endParaRPr lang="zh-CN" altLang="en-US" dirty="0"/>
          </a:p>
          <a:p>
            <a:r>
              <a:rPr lang="zh-CN" altLang="en-US" dirty="0"/>
              <a:t>人瘦尚可肥，俗士不可医。</a:t>
            </a:r>
            <a:endParaRPr lang="zh-CN" altLang="en-US" dirty="0"/>
          </a:p>
          <a:p>
            <a:r>
              <a:rPr lang="zh-CN" altLang="en-US" dirty="0"/>
              <a:t>旁人笑此言，似高还似痴。</a:t>
            </a:r>
            <a:endParaRPr lang="zh-CN" altLang="en-US" dirty="0"/>
          </a:p>
          <a:p>
            <a:r>
              <a:rPr lang="zh-CN" altLang="en-US" dirty="0"/>
              <a:t>若对此君仍大嚼，世间那有扬州鹤。</a:t>
            </a:r>
            <a:endParaRPr lang="zh-CN" alt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於潜僧绿筠轩</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可使食无肉，不可使居无竹。</a:t>
            </a:r>
            <a:endParaRPr lang="zh-CN" altLang="en-US" dirty="0"/>
          </a:p>
          <a:p>
            <a:r>
              <a:rPr lang="zh-CN" altLang="en-US" dirty="0"/>
              <a:t>无肉令人瘦，无竹令人俗。</a:t>
            </a:r>
            <a:endParaRPr lang="zh-CN" altLang="en-US" dirty="0"/>
          </a:p>
          <a:p>
            <a:r>
              <a:rPr lang="zh-CN" altLang="en-US" dirty="0"/>
              <a:t>人瘦尚可肥，俗士不可医。</a:t>
            </a:r>
            <a:endParaRPr lang="zh-CN" altLang="en-US" dirty="0"/>
          </a:p>
          <a:p>
            <a:r>
              <a:rPr lang="zh-CN" altLang="en-US" dirty="0"/>
              <a:t>旁人笑此言，似高还似痴。</a:t>
            </a:r>
            <a:endParaRPr lang="zh-CN" altLang="en-US" dirty="0"/>
          </a:p>
          <a:p>
            <a:r>
              <a:rPr lang="zh-CN" altLang="en-US" dirty="0"/>
              <a:t>若对此君仍大嚼，世间那有扬州鹤。</a:t>
            </a:r>
            <a:endParaRPr lang="zh-CN" alt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陌上花三首</a:t>
            </a:r>
            <a:r>
              <a:rPr lang="zh-CN" altLang="en-US" sz="2800" dirty="0">
                <a:latin typeface="楷体" panose="02010609060101010101" pitchFamily="49" charset="-122"/>
                <a:ea typeface="楷体" panose="02010609060101010101" pitchFamily="49" charset="-122"/>
                <a:cs typeface="楷体" panose="02010609060101010101" pitchFamily="49" charset="-122"/>
                <a:sym typeface="+mn-ea"/>
              </a:rPr>
              <a:t>并引</a:t>
            </a:r>
            <a:r>
              <a:rPr lang="en-US" altLang="zh-CN" sz="2800" dirty="0">
                <a:latin typeface="楷体" panose="02010609060101010101" pitchFamily="49" charset="-122"/>
                <a:ea typeface="楷体" panose="02010609060101010101" pitchFamily="49" charset="-122"/>
                <a:cs typeface="楷体" panose="02010609060101010101" pitchFamily="49" charset="-122"/>
                <a:sym typeface="+mn-ea"/>
              </a:rPr>
              <a:t> </a:t>
            </a:r>
            <a:r>
              <a:rPr lang="zh-CN" altLang="en-US" sz="2800" dirty="0">
                <a:latin typeface="楷体" panose="02010609060101010101" pitchFamily="49" charset="-122"/>
                <a:ea typeface="楷体" panose="02010609060101010101" pitchFamily="49" charset="-122"/>
                <a:cs typeface="楷体" panose="02010609060101010101" pitchFamily="49" charset="-122"/>
                <a:sym typeface="+mn-ea"/>
              </a:rPr>
              <a:t>录一</a:t>
            </a:r>
            <a:endParaRPr lang="zh-CN" altLang="en-US" sz="2800" dirty="0">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3" name="内容占位符 2"/>
          <p:cNvSpPr>
            <a:spLocks noGrp="1"/>
          </p:cNvSpPr>
          <p:nvPr>
            <p:ph idx="1"/>
          </p:nvPr>
        </p:nvSpPr>
        <p:spPr>
          <a:xfrm>
            <a:off x="608400" y="1400230"/>
            <a:ext cx="10969200" cy="4759200"/>
          </a:xfrm>
        </p:spPr>
        <p:txBody>
          <a:bodyPr>
            <a:noAutofit/>
          </a:bodyPr>
          <a:lstStyle/>
          <a:p>
            <a:pPr indent="457200" algn="l"/>
            <a:r>
              <a:rPr lang="zh-CN" altLang="en-US" dirty="0"/>
              <a:t>游九仙山，闻里中儿歌《陌上花》。吴越王妃，每岁春必归临安，王以书遗妃曰：“陌上花开，可缓缓归矣。”吴人用其语为歌，含思宛转，听之凄然。而其词鄙野，为易之云。</a:t>
            </a:r>
            <a:endParaRPr lang="zh-CN" altLang="en-US" dirty="0"/>
          </a:p>
          <a:p>
            <a:endParaRPr lang="zh-CN" altLang="en-US" dirty="0"/>
          </a:p>
          <a:p>
            <a:r>
              <a:rPr lang="zh-CN" altLang="en-US" dirty="0"/>
              <a:t>陌上花开蝴蝶飞，江山犹是昔人非。</a:t>
            </a:r>
            <a:endParaRPr lang="zh-CN" altLang="en-US" dirty="0"/>
          </a:p>
          <a:p>
            <a:r>
              <a:rPr lang="zh-CN" altLang="en-US" dirty="0"/>
              <a:t>遗民几度垂垂老，游女长歌缓缓归。</a:t>
            </a:r>
            <a:endParaRPr lang="zh-CN"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海棠</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东风袅袅泛崇光，香雾霏霏月转廊。</a:t>
            </a:r>
            <a:endParaRPr lang="zh-CN" altLang="en-US" dirty="0"/>
          </a:p>
          <a:p>
            <a:r>
              <a:rPr lang="zh-CN" altLang="en-US" dirty="0"/>
              <a:t>只恐夜深花睡去，高烧银烛照红妆。</a:t>
            </a:r>
            <a:endParaRPr lang="zh-CN" alt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赠孙莘老</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嗟予与子久离群，耳冷心灰百不闻。</a:t>
            </a:r>
            <a:endParaRPr lang="zh-CN" altLang="en-US" dirty="0"/>
          </a:p>
          <a:p>
            <a:r>
              <a:rPr lang="zh-CN" altLang="en-US" dirty="0"/>
              <a:t>若对青山谈世事，当须举白便浮君。</a:t>
            </a:r>
            <a:endParaRPr lang="zh-CN" alt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sym typeface="+mn-ea"/>
              </a:rPr>
              <a:t>辛丑十一月十九日既与子由别于郑州</a:t>
            </a:r>
            <a:br>
              <a:rPr lang="zh-CN" altLang="en-US" dirty="0">
                <a:sym typeface="+mn-ea"/>
              </a:rPr>
            </a:br>
            <a:r>
              <a:rPr lang="zh-CN" altLang="en-US" dirty="0">
                <a:sym typeface="+mn-ea"/>
              </a:rPr>
              <a:t>西门之外马上赋诗一篇寄之</a:t>
            </a:r>
            <a:endParaRPr lang="zh-CN" altLang="en-US" dirty="0">
              <a:sym typeface="+mn-ea"/>
            </a:endParaRPr>
          </a:p>
        </p:txBody>
      </p:sp>
      <p:sp>
        <p:nvSpPr>
          <p:cNvPr id="3" name="内容占位符 2"/>
          <p:cNvSpPr>
            <a:spLocks noGrp="1"/>
          </p:cNvSpPr>
          <p:nvPr>
            <p:ph idx="1"/>
          </p:nvPr>
        </p:nvSpPr>
        <p:spPr>
          <a:xfrm>
            <a:off x="608400" y="1459920"/>
            <a:ext cx="10969200" cy="4759200"/>
          </a:xfrm>
        </p:spPr>
        <p:txBody>
          <a:bodyPr>
            <a:noAutofit/>
          </a:bodyPr>
          <a:lstStyle/>
          <a:p>
            <a:r>
              <a:rPr lang="zh-CN" altLang="en-US" dirty="0"/>
              <a:t>不饮胡为醉兀兀，此心已逐归鞍发。</a:t>
            </a:r>
            <a:endParaRPr lang="zh-CN" altLang="en-US" dirty="0"/>
          </a:p>
          <a:p>
            <a:r>
              <a:rPr lang="zh-CN" altLang="en-US" dirty="0"/>
              <a:t>归人犹自念庭闱，今我何以慰寂寞。</a:t>
            </a:r>
            <a:endParaRPr lang="zh-CN" altLang="en-US" dirty="0"/>
          </a:p>
          <a:p>
            <a:r>
              <a:rPr lang="zh-CN" altLang="en-US" dirty="0"/>
              <a:t>登高回首坡陇隔，惟见乌帽出复没。</a:t>
            </a:r>
            <a:endParaRPr lang="zh-CN" altLang="en-US" dirty="0"/>
          </a:p>
          <a:p>
            <a:r>
              <a:rPr lang="zh-CN" altLang="en-US" dirty="0"/>
              <a:t>苦寒念尔衣裘薄，独骑瘦马踏残月。</a:t>
            </a:r>
            <a:endParaRPr lang="zh-CN" altLang="en-US" dirty="0"/>
          </a:p>
          <a:p>
            <a:r>
              <a:rPr lang="zh-CN" altLang="en-US" dirty="0"/>
              <a:t>路人行歌居人乐，僮仆怪我苦凄恻。</a:t>
            </a:r>
            <a:endParaRPr lang="zh-CN" altLang="en-US" dirty="0"/>
          </a:p>
          <a:p>
            <a:r>
              <a:rPr lang="zh-CN" altLang="en-US" dirty="0"/>
              <a:t>亦知人生要有别，但恐岁月去飘忽。</a:t>
            </a:r>
            <a:endParaRPr lang="zh-CN" altLang="en-US" dirty="0"/>
          </a:p>
          <a:p>
            <a:r>
              <a:rPr lang="zh-CN" altLang="en-US" dirty="0"/>
              <a:t>寒灯相对记畴昔，夜雨何时听萧瑟。</a:t>
            </a:r>
            <a:endParaRPr lang="zh-CN" altLang="en-US" dirty="0"/>
          </a:p>
          <a:p>
            <a:r>
              <a:rPr lang="zh-CN" altLang="en-US" dirty="0"/>
              <a:t>君知此意不可忘，慎勿苦爱高官职！</a:t>
            </a:r>
            <a:endParaRPr lang="zh-CN" alt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和子由渑池怀旧</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人生到处知何似，应似飞鸿踏雪泥。</a:t>
            </a:r>
            <a:endParaRPr lang="zh-CN" altLang="en-US" dirty="0"/>
          </a:p>
          <a:p>
            <a:r>
              <a:rPr lang="zh-CN" altLang="en-US" dirty="0"/>
              <a:t>泥上偶然留指爪，鸿飞那复计东西。</a:t>
            </a:r>
            <a:endParaRPr lang="zh-CN" altLang="en-US" dirty="0"/>
          </a:p>
          <a:p>
            <a:r>
              <a:rPr lang="zh-CN" altLang="en-US" dirty="0"/>
              <a:t>老僧已死成新塔，坏壁无由见旧题。</a:t>
            </a:r>
            <a:endParaRPr lang="zh-CN" altLang="en-US" dirty="0"/>
          </a:p>
          <a:p>
            <a:r>
              <a:rPr lang="zh-CN" altLang="en-US" dirty="0"/>
              <a:t>往日崎岖还记否？路长人困蹇驴嘶。</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latin typeface="宋体" panose="02010600030101010101" pitchFamily="2" charset="-122"/>
                <a:ea typeface="宋体" panose="02010600030101010101" pitchFamily="2" charset="-122"/>
              </a:rPr>
              <a:t>慈湖峡阻风</a:t>
            </a:r>
            <a:endParaRPr lang="zh-CN" altLang="en-US" dirty="0">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p:txBody>
          <a:bodyPr/>
          <a:lstStyle/>
          <a:p>
            <a:pPr marL="0" indent="0" algn="ctr">
              <a:buNone/>
            </a:pPr>
            <a:r>
              <a:rPr lang="zh-CN" altLang="en-US" dirty="0">
                <a:latin typeface="宋体" panose="02010600030101010101" pitchFamily="2" charset="-122"/>
                <a:ea typeface="宋体" panose="02010600030101010101" pitchFamily="2" charset="-122"/>
              </a:rPr>
              <a:t>我行都是退之诗，真有人家水半扉。</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千顷桑麻在船底，空余石发挂鱼衣。</a:t>
            </a:r>
            <a:endParaRPr lang="zh-CN" altLang="en-US" dirty="0">
              <a:latin typeface="宋体" panose="02010600030101010101" pitchFamily="2" charset="-122"/>
              <a:ea typeface="宋体" panose="02010600030101010101" pitchFamily="2" charset="-122"/>
            </a:endParaRPr>
          </a:p>
        </p:txBody>
      </p:sp>
    </p:spTree>
    <p:custDataLst>
      <p:tags r:id="rId1"/>
    </p:custData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捕蝗至浮云岭山行疲苦有怀子由弟二首录一</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霜风渐欲作重阳，熠熠溪边野菊黄。</a:t>
            </a:r>
            <a:endParaRPr lang="zh-CN" altLang="en-US" dirty="0"/>
          </a:p>
          <a:p>
            <a:r>
              <a:rPr lang="zh-CN" altLang="en-US" dirty="0"/>
              <a:t>久废山行疲荦确，尚能村醉舞淋浪。</a:t>
            </a:r>
            <a:endParaRPr lang="zh-CN" altLang="en-US" dirty="0"/>
          </a:p>
          <a:p>
            <a:r>
              <a:rPr lang="zh-CN" altLang="en-US" dirty="0"/>
              <a:t>独眠床上梦魂好，回首人间忧患长。</a:t>
            </a:r>
            <a:endParaRPr lang="zh-CN" altLang="en-US" dirty="0"/>
          </a:p>
          <a:p>
            <a:r>
              <a:rPr lang="zh-CN" altLang="en-US" dirty="0"/>
              <a:t>杀马毁车从此逝，子来何处问行藏。</a:t>
            </a:r>
            <a:endParaRPr lang="zh-CN"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0"/>
            <a:ext cx="10968990" cy="2828290"/>
          </a:xfrm>
        </p:spPr>
        <p:txBody>
          <a:bodyPr>
            <a:normAutofit fontScale="90000"/>
          </a:bodyPr>
          <a:lstStyle/>
          <a:p>
            <a:r>
              <a:rPr lang="zh-CN" altLang="en-US" dirty="0">
                <a:sym typeface="+mn-ea"/>
              </a:rPr>
              <a:t>子由将赴南都与余会宿于逍遥堂作两绝句读之殆不可为怀因和其诗以自解余观子由自少旷达天资近道又得至人养生长年之诀而余亦窃闻其一二以为今者宦游相别之日浅而异时退休相从之日长既以自解且以慰子由录一</a:t>
            </a:r>
            <a:endParaRPr lang="zh-CN" altLang="en-US" dirty="0">
              <a:sym typeface="+mn-ea"/>
            </a:endParaRPr>
          </a:p>
        </p:txBody>
      </p:sp>
      <p:sp>
        <p:nvSpPr>
          <p:cNvPr id="3" name="内容占位符 2"/>
          <p:cNvSpPr>
            <a:spLocks noGrp="1"/>
          </p:cNvSpPr>
          <p:nvPr>
            <p:ph idx="1"/>
          </p:nvPr>
        </p:nvSpPr>
        <p:spPr>
          <a:xfrm>
            <a:off x="608330" y="2828925"/>
            <a:ext cx="10968990" cy="3330575"/>
          </a:xfrm>
        </p:spPr>
        <p:txBody>
          <a:bodyPr>
            <a:noAutofit/>
          </a:bodyPr>
          <a:lstStyle/>
          <a:p>
            <a:r>
              <a:rPr lang="zh-CN" altLang="en-US" dirty="0"/>
              <a:t>别期渐近不堪闻，风雨萧萧已断魂。</a:t>
            </a:r>
            <a:endParaRPr lang="zh-CN" altLang="en-US" dirty="0"/>
          </a:p>
          <a:p>
            <a:r>
              <a:rPr lang="zh-CN" altLang="en-US" dirty="0"/>
              <a:t>犹胜相逢不相识，形容变尽语音存。</a:t>
            </a:r>
            <a:endParaRPr lang="zh-CN"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六年正月二十日复出东门仍用前韵</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乱山环合水侵门，身在淮南尽处村。</a:t>
            </a:r>
            <a:endParaRPr lang="zh-CN" altLang="en-US" dirty="0"/>
          </a:p>
          <a:p>
            <a:r>
              <a:rPr lang="zh-CN" altLang="en-US" dirty="0"/>
              <a:t>五亩渐成终老计，九重新扫旧巢痕。</a:t>
            </a:r>
            <a:endParaRPr lang="zh-CN" altLang="en-US" dirty="0"/>
          </a:p>
          <a:p>
            <a:r>
              <a:rPr lang="zh-CN" altLang="en-US" dirty="0"/>
              <a:t>岂惟见惯沙鸥熟，已觉来多钓石温。</a:t>
            </a:r>
            <a:endParaRPr lang="zh-CN" altLang="en-US" dirty="0"/>
          </a:p>
          <a:p>
            <a:r>
              <a:rPr lang="zh-CN" altLang="en-US" dirty="0"/>
              <a:t>长与东风约今日，暗香先返玉梅魂。</a:t>
            </a:r>
            <a:endParaRPr lang="zh-CN"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西太一见王荆公旧诗偶次其韵</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但有樽中若下，何须墓上征西。</a:t>
            </a:r>
            <a:endParaRPr lang="zh-CN" altLang="en-US" dirty="0"/>
          </a:p>
          <a:p>
            <a:r>
              <a:rPr lang="zh-CN" altLang="en-US" dirty="0"/>
              <a:t>闻道乌衣巷口，而今烟草萋迷。</a:t>
            </a:r>
            <a:endParaRPr lang="zh-CN"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腊日游孤山访惠勤惠思二僧</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天欲雪，云满湖，楼台明灭山有无。</a:t>
            </a:r>
            <a:endParaRPr lang="zh-CN" altLang="en-US" dirty="0"/>
          </a:p>
          <a:p>
            <a:r>
              <a:rPr lang="zh-CN" altLang="en-US" dirty="0"/>
              <a:t>水清出石鱼可数，林深无人鸟相呼。</a:t>
            </a:r>
            <a:endParaRPr lang="zh-CN" altLang="en-US" dirty="0"/>
          </a:p>
          <a:p>
            <a:r>
              <a:rPr lang="zh-CN" altLang="en-US" dirty="0"/>
              <a:t>腊日不归对妻孥，名寻道人实自娱。</a:t>
            </a:r>
            <a:endParaRPr lang="zh-CN" altLang="en-US" dirty="0"/>
          </a:p>
          <a:p>
            <a:r>
              <a:rPr lang="zh-CN" altLang="en-US" dirty="0"/>
              <a:t>道人之居在何许，宝云山前路盘纡。</a:t>
            </a:r>
            <a:endParaRPr lang="zh-CN" altLang="en-US" dirty="0"/>
          </a:p>
          <a:p>
            <a:r>
              <a:rPr lang="zh-CN" altLang="en-US" dirty="0"/>
              <a:t>孤山孤绝谁肯卢？道人有道山不孤。</a:t>
            </a:r>
            <a:endParaRPr lang="zh-CN" altLang="en-US" dirty="0"/>
          </a:p>
          <a:p>
            <a:r>
              <a:rPr lang="zh-CN" altLang="en-US" dirty="0"/>
              <a:t>纸窗竹屋深自暖，拥褐坐睡依团蒲。</a:t>
            </a:r>
            <a:endParaRPr lang="zh-CN" altLang="en-US" dirty="0"/>
          </a:p>
          <a:p>
            <a:r>
              <a:rPr lang="zh-CN" altLang="en-US" dirty="0"/>
              <a:t>天寒路远愁仆夫，整驾催归及未晡。</a:t>
            </a:r>
            <a:endParaRPr lang="zh-CN" altLang="en-US" dirty="0"/>
          </a:p>
          <a:p>
            <a:r>
              <a:rPr lang="zh-CN" altLang="en-US" dirty="0"/>
              <a:t>出山迥望云木合，但见野鹘盘浮图。</a:t>
            </a:r>
            <a:endParaRPr lang="zh-CN" altLang="en-US" dirty="0"/>
          </a:p>
          <a:p>
            <a:r>
              <a:rPr lang="zh-CN" altLang="en-US" dirty="0"/>
              <a:t>兹游淡泊欢有余，到家恍如梦蘧蘧。</a:t>
            </a:r>
            <a:endParaRPr lang="zh-CN" altLang="en-US" dirty="0"/>
          </a:p>
          <a:p>
            <a:r>
              <a:rPr lang="zh-CN" altLang="en-US" dirty="0"/>
              <a:t>作诗火急追亡逋，清景一失后难摹。</a:t>
            </a:r>
            <a:endParaRPr lang="zh-CN" alt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九日寻臻阇梨遂泛小舟至勤师院</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湖上青山翠作堆，葱葱郁郁气佳哉。</a:t>
            </a:r>
            <a:endParaRPr lang="zh-CN" altLang="en-US" dirty="0"/>
          </a:p>
          <a:p>
            <a:r>
              <a:rPr lang="zh-CN" altLang="en-US" dirty="0"/>
              <a:t>笙歌丛里抽身出，云水光中洗眼来。</a:t>
            </a:r>
            <a:endParaRPr lang="zh-CN" altLang="en-US" dirty="0"/>
          </a:p>
          <a:p>
            <a:r>
              <a:rPr lang="zh-CN" altLang="en-US" dirty="0"/>
              <a:t>白足赤髭迎我笑，拒霜黄菊为谁开？</a:t>
            </a:r>
            <a:endParaRPr lang="zh-CN" altLang="en-US" dirty="0"/>
          </a:p>
          <a:p>
            <a:r>
              <a:rPr lang="zh-CN" altLang="en-US" dirty="0"/>
              <a:t>明年桑苎煎茶处，忆着衰翁首重回。</a:t>
            </a:r>
            <a:endParaRPr lang="zh-CN" alt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608330"/>
            <a:ext cx="10968990" cy="1395095"/>
          </a:xfrm>
        </p:spPr>
        <p:txBody>
          <a:bodyPr>
            <a:normAutofit/>
          </a:bodyPr>
          <a:lstStyle/>
          <a:p>
            <a:r>
              <a:rPr lang="zh-CN" altLang="en-US" dirty="0">
                <a:sym typeface="+mn-ea"/>
              </a:rPr>
              <a:t>文与可有诗见寄云待将一段鹅溪绢扫取寒梢万尺长次韵答之</a:t>
            </a:r>
            <a:endParaRPr lang="zh-CN" altLang="en-US" dirty="0">
              <a:sym typeface="+mn-ea"/>
            </a:endParaRPr>
          </a:p>
        </p:txBody>
      </p:sp>
      <p:sp>
        <p:nvSpPr>
          <p:cNvPr id="3" name="内容占位符 2"/>
          <p:cNvSpPr>
            <a:spLocks noGrp="1"/>
          </p:cNvSpPr>
          <p:nvPr>
            <p:ph idx="1"/>
          </p:nvPr>
        </p:nvSpPr>
        <p:spPr>
          <a:xfrm>
            <a:off x="608330" y="2292985"/>
            <a:ext cx="10968990" cy="3866515"/>
          </a:xfrm>
        </p:spPr>
        <p:txBody>
          <a:bodyPr>
            <a:noAutofit/>
          </a:bodyPr>
          <a:lstStyle/>
          <a:p>
            <a:r>
              <a:rPr lang="zh-CN" altLang="en-US" dirty="0"/>
              <a:t>为爱鹅溪白茧光，扫残鸡距紫毫芒。</a:t>
            </a:r>
            <a:endParaRPr lang="zh-CN" altLang="en-US" dirty="0"/>
          </a:p>
          <a:p>
            <a:r>
              <a:rPr lang="zh-CN" altLang="en-US" dirty="0"/>
              <a:t>世间那有千寻竹，月落庭空影许长。</a:t>
            </a:r>
            <a:endParaRPr lang="zh-CN" alt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次韵子由使契丹至涿州见寄四首</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老人痴钝已逃寒，子复辞行理亦难。要到卢龙看古塞，投文易水吊燕丹。</a:t>
            </a:r>
            <a:endParaRPr lang="zh-CN" altLang="en-US" dirty="0"/>
          </a:p>
          <a:p>
            <a:endParaRPr lang="zh-CN" altLang="en-US" dirty="0"/>
          </a:p>
          <a:p>
            <a:r>
              <a:rPr lang="zh-CN" altLang="en-US" dirty="0"/>
              <a:t>胡羊代马得安眠，穷发之南共一天。又见子卿持汉节，遥知遗老泣山前。</a:t>
            </a:r>
            <a:endParaRPr lang="zh-CN" altLang="en-US" dirty="0"/>
          </a:p>
          <a:p>
            <a:endParaRPr lang="zh-CN" altLang="en-US" dirty="0"/>
          </a:p>
          <a:p>
            <a:r>
              <a:rPr lang="zh-CN" altLang="en-US" dirty="0"/>
              <a:t>毡毳年来亦甚都，时时</a:t>
            </a:r>
            <a:r>
              <a:rPr lang="zh-CN" altLang="en-US" dirty="0"/>
              <a:t>鴂舌问三苏。那知老病浑无用，欲问君王乞镜湖。</a:t>
            </a:r>
            <a:endParaRPr lang="zh-CN" altLang="en-US" dirty="0"/>
          </a:p>
          <a:p>
            <a:endParaRPr lang="zh-CN" altLang="en-US" dirty="0"/>
          </a:p>
          <a:p>
            <a:r>
              <a:rPr lang="zh-CN" altLang="en-US" dirty="0"/>
              <a:t>始忆庚寅降屈原，旋看蜡凤戏僧虔。随翁万里心如铁，此子何劳为买田。</a:t>
            </a:r>
            <a:endParaRPr lang="zh-CN" alt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送安惇秀才失解西归</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旧书不厌百回读，熟读深思子自知。</a:t>
            </a:r>
            <a:endParaRPr lang="zh-CN" altLang="en-US" dirty="0"/>
          </a:p>
          <a:p>
            <a:r>
              <a:rPr lang="zh-CN" altLang="en-US" dirty="0"/>
              <a:t>他年名宦恐不免，今日栖迟那可追。</a:t>
            </a:r>
            <a:endParaRPr lang="zh-CN" altLang="en-US" dirty="0"/>
          </a:p>
          <a:p>
            <a:r>
              <a:rPr lang="zh-CN" altLang="en-US" dirty="0"/>
              <a:t>我昔家居断还往，著书不复窥园葵。</a:t>
            </a:r>
            <a:endParaRPr lang="zh-CN" altLang="en-US" dirty="0"/>
          </a:p>
          <a:p>
            <a:r>
              <a:rPr lang="zh-CN" altLang="en-US" dirty="0"/>
              <a:t>朅来东游慕人爵，弃去旧学从儿嬉。</a:t>
            </a:r>
            <a:endParaRPr lang="zh-CN" altLang="en-US" dirty="0"/>
          </a:p>
          <a:p>
            <a:r>
              <a:rPr lang="zh-CN" altLang="en-US" dirty="0"/>
              <a:t>狂谋谬算百不遂，惟有霜鬓来如期。</a:t>
            </a:r>
            <a:endParaRPr lang="zh-CN" altLang="en-US" dirty="0"/>
          </a:p>
          <a:p>
            <a:r>
              <a:rPr lang="zh-CN" altLang="en-US" dirty="0"/>
              <a:t>故山松柏皆手种，行且拱矣归何时。</a:t>
            </a:r>
            <a:endParaRPr lang="zh-CN" altLang="en-US" dirty="0"/>
          </a:p>
          <a:p>
            <a:r>
              <a:rPr lang="zh-CN" altLang="en-US" dirty="0"/>
              <a:t>万事早知皆有命，十年浪走宁非痴？</a:t>
            </a:r>
            <a:endParaRPr lang="zh-CN" altLang="en-US" dirty="0"/>
          </a:p>
          <a:p>
            <a:r>
              <a:rPr lang="zh-CN" altLang="en-US" dirty="0"/>
              <a:t>与君未可较得失，临别唯有长嗟咨。</a:t>
            </a:r>
            <a:endParaRPr lang="zh-CN" alt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送子由使契丹</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云海相望寄此身，那因远适更沾巾。</a:t>
            </a:r>
            <a:endParaRPr lang="zh-CN" altLang="en-US" dirty="0"/>
          </a:p>
          <a:p>
            <a:r>
              <a:rPr lang="zh-CN" altLang="en-US" dirty="0"/>
              <a:t>不辞驲骑凌风雪，要使天骄识凤麟。</a:t>
            </a:r>
            <a:endParaRPr lang="zh-CN" altLang="en-US" dirty="0"/>
          </a:p>
          <a:p>
            <a:r>
              <a:rPr lang="zh-CN" altLang="en-US" dirty="0"/>
              <a:t>沙漠回看清禁月，湖山应梦武陵春。</a:t>
            </a:r>
            <a:endParaRPr lang="zh-CN" altLang="en-US" dirty="0"/>
          </a:p>
          <a:p>
            <a:r>
              <a:rPr lang="zh-CN" altLang="en-US" dirty="0"/>
              <a:t>单于若问君家世，莫道中朝第一人。</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a:t>澄迈驿通潮阁</a:t>
            </a:r>
            <a:endParaRPr lang="zh-CN" altLang="en-US" dirty="0"/>
          </a:p>
        </p:txBody>
      </p:sp>
      <p:sp>
        <p:nvSpPr>
          <p:cNvPr id="3" name="内容占位符 2"/>
          <p:cNvSpPr>
            <a:spLocks noGrp="1"/>
          </p:cNvSpPr>
          <p:nvPr>
            <p:ph idx="1"/>
          </p:nvPr>
        </p:nvSpPr>
        <p:spPr/>
        <p:txBody>
          <a:bodyPr/>
          <a:lstStyle/>
          <a:p>
            <a:pPr marL="0" indent="0" algn="ctr">
              <a:buNone/>
            </a:pPr>
            <a:r>
              <a:rPr lang="zh-CN" altLang="en-US" dirty="0">
                <a:latin typeface="宋体" panose="02010600030101010101" pitchFamily="2" charset="-122"/>
                <a:ea typeface="宋体" panose="02010600030101010101" pitchFamily="2" charset="-122"/>
              </a:rPr>
              <a:t>余生欲老海南村，帝遣巫阳招我魂。</a:t>
            </a:r>
            <a:endParaRPr lang="zh-CN" altLang="en-US" dirty="0">
              <a:latin typeface="宋体" panose="02010600030101010101" pitchFamily="2" charset="-122"/>
              <a:ea typeface="宋体" panose="02010600030101010101" pitchFamily="2" charset="-122"/>
            </a:endParaRPr>
          </a:p>
          <a:p>
            <a:pPr marL="0" indent="0" algn="ctr">
              <a:buNone/>
            </a:pPr>
            <a:r>
              <a:rPr lang="zh-CN" altLang="en-US" dirty="0">
                <a:latin typeface="宋体" panose="02010600030101010101" pitchFamily="2" charset="-122"/>
                <a:ea typeface="宋体" panose="02010600030101010101" pitchFamily="2" charset="-122"/>
              </a:rPr>
              <a:t>杳杳天低鹘没处，青山一发是中原。</a:t>
            </a:r>
            <a:endParaRPr lang="zh-CN" altLang="en-US" dirty="0">
              <a:latin typeface="宋体" panose="02010600030101010101" pitchFamily="2" charset="-122"/>
              <a:ea typeface="宋体" panose="02010600030101010101" pitchFamily="2" charset="-122"/>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和子由踏青</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春风陌上惊微尘，游人初乐岁华新。</a:t>
            </a:r>
            <a:endParaRPr lang="zh-CN" altLang="en-US" dirty="0"/>
          </a:p>
          <a:p>
            <a:r>
              <a:rPr lang="zh-CN" altLang="en-US" dirty="0"/>
              <a:t>人闲正好路旁饮，麦短未怕游车轮。</a:t>
            </a:r>
            <a:endParaRPr lang="zh-CN" altLang="en-US" dirty="0"/>
          </a:p>
          <a:p>
            <a:r>
              <a:rPr lang="zh-CN" altLang="en-US" dirty="0"/>
              <a:t>城中居人厌城郭，喧阗晓出空四邻。</a:t>
            </a:r>
            <a:endParaRPr lang="zh-CN" altLang="en-US" dirty="0"/>
          </a:p>
          <a:p>
            <a:r>
              <a:rPr lang="zh-CN" altLang="en-US" dirty="0"/>
              <a:t>歌鼓惊山草木动，箪瓢散野乌鸢驯。</a:t>
            </a:r>
            <a:endParaRPr lang="zh-CN" altLang="en-US" dirty="0"/>
          </a:p>
          <a:p>
            <a:r>
              <a:rPr lang="zh-CN" altLang="en-US" dirty="0"/>
              <a:t>何人聚众称道人，遮道卖符色怒嗔。</a:t>
            </a:r>
            <a:endParaRPr lang="zh-CN" altLang="en-US" dirty="0"/>
          </a:p>
          <a:p>
            <a:r>
              <a:rPr lang="zh-CN" altLang="en-US" dirty="0"/>
              <a:t>宜蚕使汝茧如瓮，宜畜使汝羊如麇。</a:t>
            </a:r>
            <a:endParaRPr lang="zh-CN" altLang="en-US" dirty="0"/>
          </a:p>
          <a:p>
            <a:r>
              <a:rPr lang="zh-CN" altLang="en-US" dirty="0"/>
              <a:t>路人未必信此语，强为买服禳新春。</a:t>
            </a:r>
            <a:endParaRPr lang="zh-CN" altLang="en-US" dirty="0"/>
          </a:p>
          <a:p>
            <a:r>
              <a:rPr lang="zh-CN" altLang="en-US" dirty="0"/>
              <a:t>道人得钱径沽酒，醉倒自谓吾符神。</a:t>
            </a:r>
            <a:endParaRPr lang="zh-CN" alt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自金山放船至焦山</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金山楼观何眈眈，撞钟击鼓闻淮南。</a:t>
            </a:r>
            <a:endParaRPr lang="zh-CN" altLang="en-US" dirty="0"/>
          </a:p>
          <a:p>
            <a:r>
              <a:rPr lang="zh-CN" altLang="en-US" dirty="0"/>
              <a:t>焦山何有有修竹，采薪汲水僧两三。</a:t>
            </a:r>
            <a:endParaRPr lang="zh-CN" altLang="en-US" dirty="0"/>
          </a:p>
          <a:p>
            <a:r>
              <a:rPr lang="zh-CN" altLang="en-US" dirty="0"/>
              <a:t>云霾浪打人迹绝，时有沙户祈春蚕。</a:t>
            </a:r>
            <a:endParaRPr lang="zh-CN" altLang="en-US" dirty="0"/>
          </a:p>
          <a:p>
            <a:r>
              <a:rPr lang="zh-CN" altLang="en-US" dirty="0"/>
              <a:t>我来金山更留宿，而此不到心怀惭。</a:t>
            </a:r>
            <a:endParaRPr lang="zh-CN" altLang="en-US" dirty="0"/>
          </a:p>
          <a:p>
            <a:r>
              <a:rPr lang="zh-CN" altLang="en-US" dirty="0"/>
              <a:t>同游尽返决独往，赋命穷薄轻江潭。</a:t>
            </a:r>
            <a:endParaRPr lang="zh-CN" altLang="en-US" dirty="0"/>
          </a:p>
          <a:p>
            <a:r>
              <a:rPr lang="zh-CN" altLang="en-US" dirty="0"/>
              <a:t>清晨无风浪自涌，中流歌啸倚半酣。</a:t>
            </a:r>
            <a:endParaRPr lang="zh-CN" altLang="en-US" dirty="0"/>
          </a:p>
          <a:p>
            <a:r>
              <a:rPr lang="zh-CN" altLang="en-US" dirty="0"/>
              <a:t>老僧下山惊客至，迎笑喜作巴人谈。</a:t>
            </a:r>
            <a:endParaRPr lang="zh-CN" altLang="en-US" dirty="0"/>
          </a:p>
          <a:p>
            <a:r>
              <a:rPr lang="zh-CN" altLang="en-US" dirty="0"/>
              <a:t>自言久客忘乡井，只有弥勒为同龛。</a:t>
            </a:r>
            <a:endParaRPr lang="zh-CN" altLang="en-US" dirty="0"/>
          </a:p>
          <a:p>
            <a:endParaRPr lang="zh-CN" alt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08400" y="1400230"/>
            <a:ext cx="10969200" cy="4759200"/>
          </a:xfrm>
        </p:spPr>
        <p:txBody>
          <a:bodyPr>
            <a:noAutofit/>
          </a:bodyPr>
          <a:lstStyle/>
          <a:p>
            <a:r>
              <a:rPr lang="zh-CN" altLang="en-US" dirty="0"/>
              <a:t>困眠得就纸帐暖，饱食未厌山蔬甘。</a:t>
            </a:r>
            <a:endParaRPr lang="zh-CN" altLang="en-US" dirty="0"/>
          </a:p>
          <a:p>
            <a:r>
              <a:rPr lang="zh-CN" altLang="en-US" dirty="0"/>
              <a:t>山林饥饿古亦有，无田不退宁非贪？</a:t>
            </a:r>
            <a:endParaRPr lang="zh-CN" altLang="en-US" dirty="0"/>
          </a:p>
          <a:p>
            <a:r>
              <a:rPr lang="zh-CN" altLang="en-US" dirty="0"/>
              <a:t>展禽虽未三见黜，叔夜自知七不堪。</a:t>
            </a:r>
            <a:endParaRPr lang="zh-CN" altLang="en-US" dirty="0"/>
          </a:p>
          <a:p>
            <a:r>
              <a:rPr lang="zh-CN" altLang="en-US" dirty="0"/>
              <a:t>行当投劾谢簪组，为我佳处留茅庵。</a:t>
            </a:r>
            <a:endParaRPr lang="zh-CN" alt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病中游祖塔院</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紫李黄瓜村路香，乌纱白葛道衣凉。</a:t>
            </a:r>
            <a:endParaRPr lang="zh-CN" altLang="en-US" dirty="0"/>
          </a:p>
          <a:p>
            <a:r>
              <a:rPr lang="zh-CN" altLang="en-US" dirty="0"/>
              <a:t>闭门野寺松阴转，攲枕风轩客梦长。</a:t>
            </a:r>
            <a:endParaRPr lang="zh-CN" altLang="en-US" dirty="0"/>
          </a:p>
          <a:p>
            <a:r>
              <a:rPr lang="zh-CN" altLang="en-US" dirty="0"/>
              <a:t>因病得闲殊不恶，安心是药更无方。</a:t>
            </a:r>
            <a:endParaRPr lang="zh-CN" altLang="en-US" dirty="0"/>
          </a:p>
          <a:p>
            <a:r>
              <a:rPr lang="zh-CN" altLang="en-US" dirty="0"/>
              <a:t>道人不惜阶前水，借与匏樽自在尝。</a:t>
            </a:r>
            <a:endParaRPr lang="zh-CN" alt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八月十五日看潮五绝录三</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定知玉兔十分圆，已作霜风九月寒。</a:t>
            </a:r>
            <a:endParaRPr lang="zh-CN" altLang="en-US" dirty="0"/>
          </a:p>
          <a:p>
            <a:r>
              <a:rPr lang="zh-CN" altLang="en-US" dirty="0"/>
              <a:t>寄语重门休上钥，夜潮留向月中看。</a:t>
            </a:r>
            <a:endParaRPr lang="zh-CN" altLang="en-US" dirty="0"/>
          </a:p>
          <a:p>
            <a:r>
              <a:rPr lang="zh-CN" altLang="en-US" dirty="0"/>
              <a:t>万人鼓噪慑吴侬，犹似浮江老阿童。</a:t>
            </a:r>
            <a:endParaRPr lang="zh-CN" altLang="en-US" dirty="0"/>
          </a:p>
          <a:p>
            <a:r>
              <a:rPr lang="zh-CN" altLang="en-US" dirty="0"/>
              <a:t>欲识潮头高几许，越山浑在浪花中。</a:t>
            </a:r>
            <a:endParaRPr lang="zh-CN" altLang="en-US" dirty="0"/>
          </a:p>
          <a:p>
            <a:r>
              <a:rPr lang="zh-CN" altLang="en-US" dirty="0"/>
              <a:t>江神河伯两醯鸡，海若东来气吐霓。</a:t>
            </a:r>
            <a:endParaRPr lang="zh-CN" altLang="en-US" dirty="0"/>
          </a:p>
          <a:p>
            <a:r>
              <a:rPr lang="zh-CN" altLang="en-US" dirty="0"/>
              <a:t>安得夫差水犀手，三千强弩射潮低。</a:t>
            </a:r>
            <a:endParaRPr lang="zh-CN" alt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东坡一绝</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雨洗东坡月色清，市人行尽野人行。</a:t>
            </a:r>
            <a:endParaRPr lang="zh-CN" altLang="en-US" dirty="0"/>
          </a:p>
          <a:p>
            <a:r>
              <a:rPr lang="zh-CN" altLang="en-US" dirty="0"/>
              <a:t>莫嫌荦确坡头路，自爱铿然曳杖声。</a:t>
            </a:r>
            <a:endParaRPr lang="zh-CN" alt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初到黄州</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自笑平生为口忙，老来事业转荒唐。</a:t>
            </a:r>
            <a:endParaRPr lang="zh-CN" altLang="en-US" dirty="0"/>
          </a:p>
          <a:p>
            <a:r>
              <a:rPr lang="zh-CN" altLang="en-US" dirty="0"/>
              <a:t>长江绕郭知鱼美，好竹连山觉笋香。</a:t>
            </a:r>
            <a:endParaRPr lang="zh-CN" altLang="en-US" dirty="0"/>
          </a:p>
          <a:p>
            <a:r>
              <a:rPr lang="zh-CN" altLang="en-US" dirty="0"/>
              <a:t>逐客不妨员外置，诗人例作水曹郎。</a:t>
            </a:r>
            <a:endParaRPr lang="zh-CN" altLang="en-US" dirty="0"/>
          </a:p>
          <a:p>
            <a:r>
              <a:rPr lang="zh-CN" altLang="en-US" dirty="0"/>
              <a:t>只惭无补丝毫事，尚费官家压酒囊。</a:t>
            </a:r>
            <a:endParaRPr lang="zh-CN" alt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sym typeface="+mn-ea"/>
              </a:rPr>
              <a:t>正月二十日往岐亭郡人潘古郭三人送余于女王城东禅庄院</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十日春寒不出门，不知江柳已摇村。</a:t>
            </a:r>
            <a:endParaRPr lang="zh-CN" altLang="en-US" dirty="0"/>
          </a:p>
          <a:p>
            <a:r>
              <a:rPr lang="zh-CN" altLang="en-US" dirty="0"/>
              <a:t>稍闻决决流水谷，尽放青青没烧痕。</a:t>
            </a:r>
            <a:endParaRPr lang="zh-CN" altLang="en-US" dirty="0"/>
          </a:p>
          <a:p>
            <a:r>
              <a:rPr lang="zh-CN" altLang="en-US" dirty="0"/>
              <a:t>数亩荒园留我住，半瓶浊酒待君温。</a:t>
            </a:r>
            <a:endParaRPr lang="zh-CN" altLang="en-US" dirty="0"/>
          </a:p>
          <a:p>
            <a:r>
              <a:rPr lang="zh-CN" altLang="en-US" dirty="0"/>
              <a:t>去年今日关山路，细雨梅花正断魂。</a:t>
            </a:r>
            <a:endParaRPr lang="zh-CN" alt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书林逋诗后</a:t>
            </a:r>
            <a:endParaRPr lang="zh-CN" altLang="en-US" dirty="0">
              <a:sym typeface="+mn-ea"/>
            </a:endParaRPr>
          </a:p>
        </p:txBody>
      </p:sp>
      <p:sp>
        <p:nvSpPr>
          <p:cNvPr id="3" name="内容占位符 2"/>
          <p:cNvSpPr>
            <a:spLocks noGrp="1"/>
          </p:cNvSpPr>
          <p:nvPr>
            <p:ph idx="1"/>
          </p:nvPr>
        </p:nvSpPr>
        <p:spPr>
          <a:xfrm>
            <a:off x="608400" y="1400230"/>
            <a:ext cx="10969200" cy="4759200"/>
          </a:xfrm>
        </p:spPr>
        <p:txBody>
          <a:bodyPr>
            <a:noAutofit/>
          </a:bodyPr>
          <a:lstStyle/>
          <a:p>
            <a:r>
              <a:rPr lang="zh-CN" altLang="en-US" dirty="0"/>
              <a:t>吴侬生长湖山曲，呼吸湖光饮山渌。</a:t>
            </a:r>
            <a:endParaRPr lang="zh-CN" altLang="en-US" dirty="0"/>
          </a:p>
          <a:p>
            <a:r>
              <a:rPr lang="zh-CN" altLang="en-US" dirty="0"/>
              <a:t>不论世外隐君子，佣奴贩妇皆冰玉。</a:t>
            </a:r>
            <a:endParaRPr lang="zh-CN" altLang="en-US" dirty="0"/>
          </a:p>
          <a:p>
            <a:r>
              <a:rPr lang="zh-CN" altLang="en-US" dirty="0"/>
              <a:t>先生可是绝俗人，神清骨冷无由俗。</a:t>
            </a:r>
            <a:endParaRPr lang="zh-CN" altLang="en-US" dirty="0"/>
          </a:p>
          <a:p>
            <a:r>
              <a:rPr lang="zh-CN" altLang="en-US" dirty="0"/>
              <a:t>我不识君曾梦见，瞳子了然光可烛。</a:t>
            </a:r>
            <a:endParaRPr lang="zh-CN" altLang="en-US" dirty="0"/>
          </a:p>
          <a:p>
            <a:r>
              <a:rPr lang="zh-CN" altLang="en-US" dirty="0"/>
              <a:t>遗篇妙字处处有，步绕西湖看不足。</a:t>
            </a:r>
            <a:endParaRPr lang="zh-CN" altLang="en-US" dirty="0"/>
          </a:p>
          <a:p>
            <a:r>
              <a:rPr lang="zh-CN" altLang="en-US" dirty="0"/>
              <a:t>诗如东野不言寒，书似西台差少肉。</a:t>
            </a:r>
            <a:endParaRPr lang="zh-CN" altLang="en-US" dirty="0"/>
          </a:p>
          <a:p>
            <a:r>
              <a:rPr lang="zh-CN" altLang="en-US" dirty="0"/>
              <a:t>平生高节已难继，将死微言犹可录。</a:t>
            </a:r>
            <a:endParaRPr lang="zh-CN" altLang="en-US" dirty="0"/>
          </a:p>
          <a:p>
            <a:r>
              <a:rPr lang="zh-CN" altLang="en-US" dirty="0"/>
              <a:t>自言不作《封禅书》，更肯悲吟《白头曲》。</a:t>
            </a:r>
            <a:endParaRPr lang="zh-CN" altLang="en-US" dirty="0"/>
          </a:p>
          <a:p>
            <a:r>
              <a:rPr lang="zh-CN" altLang="en-US" dirty="0"/>
              <a:t>我笑吴人不好事，好作祠堂傍修竹。</a:t>
            </a:r>
            <a:endParaRPr lang="zh-CN" altLang="en-US" dirty="0"/>
          </a:p>
          <a:p>
            <a:r>
              <a:rPr lang="zh-CN" altLang="en-US" dirty="0"/>
              <a:t>不然配食水仙王，一盏寒泉荐秋菊。</a:t>
            </a:r>
            <a:endParaRPr lang="zh-CN" alt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8330" y="396240"/>
            <a:ext cx="10968990" cy="1129665"/>
          </a:xfrm>
        </p:spPr>
        <p:txBody>
          <a:bodyPr>
            <a:normAutofit fontScale="90000"/>
          </a:bodyPr>
          <a:lstStyle/>
          <a:p>
            <a:r>
              <a:rPr lang="zh-CN" altLang="en-US" dirty="0">
                <a:sym typeface="+mn-ea"/>
              </a:rPr>
              <a:t>予以事系御史台狱府吏稍见侵自度不能堪死狱中不得一别子由故作二诗授狱卒梁成以遗子由</a:t>
            </a:r>
            <a:endParaRPr lang="zh-CN" altLang="en-US" dirty="0">
              <a:sym typeface="+mn-ea"/>
            </a:endParaRPr>
          </a:p>
        </p:txBody>
      </p:sp>
      <p:sp>
        <p:nvSpPr>
          <p:cNvPr id="3" name="内容占位符 2"/>
          <p:cNvSpPr>
            <a:spLocks noGrp="1"/>
          </p:cNvSpPr>
          <p:nvPr>
            <p:ph idx="1"/>
          </p:nvPr>
        </p:nvSpPr>
        <p:spPr>
          <a:xfrm>
            <a:off x="608330" y="1592580"/>
            <a:ext cx="10968990" cy="4566920"/>
          </a:xfrm>
        </p:spPr>
        <p:txBody>
          <a:bodyPr>
            <a:noAutofit/>
          </a:bodyPr>
          <a:lstStyle/>
          <a:p>
            <a:r>
              <a:rPr lang="zh-CN" altLang="en-US" dirty="0"/>
              <a:t>圣主如天万物春，小臣愚暗自亡身。</a:t>
            </a:r>
            <a:endParaRPr lang="zh-CN" altLang="en-US" dirty="0"/>
          </a:p>
          <a:p>
            <a:r>
              <a:rPr lang="zh-CN" altLang="en-US" dirty="0"/>
              <a:t>百年未满先偿债，十口无归更累人。</a:t>
            </a:r>
            <a:endParaRPr lang="zh-CN" altLang="en-US" dirty="0"/>
          </a:p>
          <a:p>
            <a:r>
              <a:rPr lang="zh-CN" altLang="en-US" dirty="0"/>
              <a:t>是处青山可藏骨，它年夜雨独伤神。</a:t>
            </a:r>
            <a:endParaRPr lang="zh-CN" altLang="en-US" dirty="0"/>
          </a:p>
          <a:p>
            <a:r>
              <a:rPr lang="zh-CN" altLang="en-US" dirty="0"/>
              <a:t>与君世世为兄弟，又结来生未了因。</a:t>
            </a:r>
            <a:endParaRPr lang="zh-CN" altLang="en-US" dirty="0"/>
          </a:p>
          <a:p>
            <a:r>
              <a:rPr lang="zh-CN" altLang="en-US" dirty="0"/>
              <a:t>柏台霜气夜凄凄，风动琅珰月向低。</a:t>
            </a:r>
            <a:endParaRPr lang="zh-CN" altLang="en-US" dirty="0"/>
          </a:p>
          <a:p>
            <a:r>
              <a:rPr lang="zh-CN" altLang="en-US" dirty="0"/>
              <a:t>梦绕云山心似鹿，魂飞汤火命如鸡。</a:t>
            </a:r>
            <a:endParaRPr lang="zh-CN" altLang="en-US" dirty="0"/>
          </a:p>
          <a:p>
            <a:r>
              <a:rPr lang="zh-CN" altLang="en-US" dirty="0"/>
              <a:t>眼中犀角真吾子，身后牛衣愧老妻。</a:t>
            </a:r>
            <a:endParaRPr lang="zh-CN" altLang="en-US" dirty="0"/>
          </a:p>
          <a:p>
            <a:r>
              <a:rPr lang="zh-CN" altLang="en-US" dirty="0"/>
              <a:t>百岁神游定何处，桐乡知葬浙江西。</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王维吴道子画</a:t>
            </a:r>
            <a:endParaRPr lang="zh-CN" altLang="en-US" dirty="0"/>
          </a:p>
        </p:txBody>
      </p:sp>
      <p:sp>
        <p:nvSpPr>
          <p:cNvPr id="3" name="内容占位符 2"/>
          <p:cNvSpPr>
            <a:spLocks noGrp="1"/>
          </p:cNvSpPr>
          <p:nvPr>
            <p:ph idx="1"/>
          </p:nvPr>
        </p:nvSpPr>
        <p:spPr/>
        <p:txBody>
          <a:bodyPr>
            <a:normAutofit/>
          </a:bodyPr>
          <a:lstStyle/>
          <a:p>
            <a:r>
              <a:rPr lang="zh-CN" altLang="en-US" dirty="0"/>
              <a:t>何处访吴画，普门与开元。</a:t>
            </a:r>
            <a:endParaRPr lang="en-US" altLang="zh-CN" dirty="0"/>
          </a:p>
          <a:p>
            <a:r>
              <a:rPr lang="zh-CN" altLang="en-US" dirty="0"/>
              <a:t>开元有东塔，摩诘留手痕。</a:t>
            </a:r>
            <a:endParaRPr lang="en-US" altLang="zh-CN" dirty="0"/>
          </a:p>
          <a:p>
            <a:r>
              <a:rPr lang="zh-CN" altLang="en-US" dirty="0"/>
              <a:t>吾观画品中，莫如二子尊。</a:t>
            </a:r>
            <a:endParaRPr lang="en-US" altLang="zh-CN" dirty="0"/>
          </a:p>
          <a:p>
            <a:r>
              <a:rPr lang="zh-CN" altLang="en-US" dirty="0"/>
              <a:t>道子实雄放，浩如海波翻。</a:t>
            </a:r>
            <a:endParaRPr lang="en-US" altLang="zh-CN" dirty="0"/>
          </a:p>
          <a:p>
            <a:r>
              <a:rPr lang="zh-CN" altLang="en-US" dirty="0"/>
              <a:t>当其下手风雨快，笔所未到气已吞。</a:t>
            </a:r>
            <a:endParaRPr lang="en-US" altLang="zh-CN" dirty="0"/>
          </a:p>
          <a:p>
            <a:r>
              <a:rPr lang="zh-CN" altLang="en-US" dirty="0"/>
              <a:t>亭亭双林间，彩晕扶桑暾。</a:t>
            </a:r>
            <a:endParaRPr lang="en-US" altLang="zh-CN" dirty="0"/>
          </a:p>
          <a:p>
            <a:r>
              <a:rPr lang="zh-CN" altLang="en-US" dirty="0"/>
              <a:t>中有至人谈寂灭，悟者悲涕迷者手自扪。</a:t>
            </a:r>
            <a:endParaRPr lang="en-US" altLang="zh-CN" dirty="0"/>
          </a:p>
          <a:p>
            <a:r>
              <a:rPr lang="zh-CN" altLang="en-US" dirty="0"/>
              <a:t>蛮君鬼伯千万万，相排竞进头如鼋。</a:t>
            </a:r>
            <a:endParaRPr lang="en-US" altLang="zh-CN" dirty="0"/>
          </a:p>
          <a:p>
            <a:r>
              <a:rPr lang="zh-CN" altLang="en-US" dirty="0"/>
              <a:t>摩诘本诗老，佩芷袭芳荪。</a:t>
            </a:r>
            <a:endParaRPr lang="en-US" altLang="zh-CN" dirty="0"/>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COMMONDATA" val="eyJoZGlkIjoiMjkxZGUxMWY1ZWFiOGJiZWYwYjE4NjA1NWM2M2FmZDEifQ=="/>
  <p:tag name="KSO_WPP_MARK_KEY" val="ccc2c979-bd86-47c8-9095-d30a33a09b1c"/>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8471</Words>
  <Application>WPS 演示</Application>
  <PresentationFormat>宽屏</PresentationFormat>
  <Paragraphs>739</Paragraphs>
  <Slides>89</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89</vt:i4>
      </vt:variant>
    </vt:vector>
  </HeadingPairs>
  <TitlesOfParts>
    <vt:vector size="99" baseType="lpstr">
      <vt:lpstr>Arial</vt:lpstr>
      <vt:lpstr>宋体</vt:lpstr>
      <vt:lpstr>Wingdings</vt:lpstr>
      <vt:lpstr>Wingdings</vt:lpstr>
      <vt:lpstr>微软雅黑</vt:lpstr>
      <vt:lpstr>Arial Unicode MS</vt:lpstr>
      <vt:lpstr>Calibri</vt:lpstr>
      <vt:lpstr>楷体</vt:lpstr>
      <vt:lpstr>华文楷体</vt:lpstr>
      <vt:lpstr>Office 主题​​</vt:lpstr>
      <vt:lpstr>宋诗精华录苏轼部分</vt:lpstr>
      <vt:lpstr>往富阳新城李节推先行三日留风水洞见待</vt:lpstr>
      <vt:lpstr>新城道中二首</vt:lpstr>
      <vt:lpstr>过江夜行武昌山闻黄州鼓角</vt:lpstr>
      <vt:lpstr>泛颍</vt:lpstr>
      <vt:lpstr>PowerPoint 演示文稿</vt:lpstr>
      <vt:lpstr>慈湖峡阻风</vt:lpstr>
      <vt:lpstr>澄迈驿通潮阁</vt:lpstr>
      <vt:lpstr>王维吴道子画</vt:lpstr>
      <vt:lpstr>PowerPoint 演示文稿</vt:lpstr>
      <vt:lpstr>真兴寺阁</vt:lpstr>
      <vt:lpstr>石苍舒醉墨堂</vt:lpstr>
      <vt:lpstr>PowerPoint 演示文稿</vt:lpstr>
      <vt:lpstr>傅尧俞济源草堂</vt:lpstr>
      <vt:lpstr>越州张中舍寿乐堂</vt:lpstr>
      <vt:lpstr>和鲜于子骏郓州新堂月夜二首</vt:lpstr>
      <vt:lpstr>PowerPoint 演示文稿</vt:lpstr>
      <vt:lpstr>南堂五首</vt:lpstr>
      <vt:lpstr>PowerPoint 演示文稿</vt:lpstr>
      <vt:lpstr>游金山寺</vt:lpstr>
      <vt:lpstr>PowerPoint 演示文稿</vt:lpstr>
      <vt:lpstr>雨中游天竺灵感观音院</vt:lpstr>
      <vt:lpstr>与毛令方尉游西菩提寺二首</vt:lpstr>
      <vt:lpstr>少年时，尝过一村院，见壁上有诗云：“夜凉疑有雨，院静似无僧。”不知何人诗也。宿黄州禅智寺，寺僧皆不在，夜半雨作，偶记此诗，故作一绝</vt:lpstr>
      <vt:lpstr>雪后到乾明寺遂宿</vt:lpstr>
      <vt:lpstr>泗州僧伽塔</vt:lpstr>
      <vt:lpstr>寒食雨二首</vt:lpstr>
      <vt:lpstr>PowerPoint 演示文稿</vt:lpstr>
      <vt:lpstr>守岁</vt:lpstr>
      <vt:lpstr>除夜野宿常州城外二首</vt:lpstr>
      <vt:lpstr>金山梦中作</vt:lpstr>
      <vt:lpstr>九月二十日微雪怀子由弟二首 录一</vt:lpstr>
      <vt:lpstr>暴雨初晴楼上晚景</vt:lpstr>
      <vt:lpstr>有美堂暴雨</vt:lpstr>
      <vt:lpstr>雪后书北台壁二首</vt:lpstr>
      <vt:lpstr>聚星堂雪 并序</vt:lpstr>
      <vt:lpstr>PowerPoint 演示文稿</vt:lpstr>
      <vt:lpstr>江上值雪，效欧阳体，限不以盐玉鹤鹭絮蝶飞舞之类为比，仍不使皓白洁素等字，次子由韵</vt:lpstr>
      <vt:lpstr>PowerPoint 演示文稿</vt:lpstr>
      <vt:lpstr>大风留金山两日</vt:lpstr>
      <vt:lpstr>题西林壁</vt:lpstr>
      <vt:lpstr>百步洪二首并序 录一</vt:lpstr>
      <vt:lpstr>PowerPoint 演示文稿</vt:lpstr>
      <vt:lpstr>夜泛西湖</vt:lpstr>
      <vt:lpstr>轼在颍州与赵德麟同治西湖未成改扬州 三月十六日湖成德麟有诗见怀次韵</vt:lpstr>
      <vt:lpstr>舟中夜起</vt:lpstr>
      <vt:lpstr>六月二十七日望湖楼醉书五绝录二</vt:lpstr>
      <vt:lpstr>望海楼晚景五绝录一</vt:lpstr>
      <vt:lpstr>九日黄楼作</vt:lpstr>
      <vt:lpstr>PowerPoint 演示文稿</vt:lpstr>
      <vt:lpstr>孙莘老求墨妙亭诗</vt:lpstr>
      <vt:lpstr>PowerPoint 演示文稿</vt:lpstr>
      <vt:lpstr>待月台</vt:lpstr>
      <vt:lpstr>溪光亭</vt:lpstr>
      <vt:lpstr>筼筜谷</vt:lpstr>
      <vt:lpstr>寒芦港</vt:lpstr>
      <vt:lpstr>南园</vt:lpstr>
      <vt:lpstr>东栏梨花</vt:lpstr>
      <vt:lpstr>司马君实独乐园</vt:lpstr>
      <vt:lpstr>饮湖上初晴后雨</vt:lpstr>
      <vt:lpstr>月夜与客饮酒杏花下</vt:lpstr>
      <vt:lpstr>书丹元子所示李太白真</vt:lpstr>
      <vt:lpstr>於潜僧绿筠轩</vt:lpstr>
      <vt:lpstr>於潜僧绿筠轩</vt:lpstr>
      <vt:lpstr>陌上花三首并引 录一</vt:lpstr>
      <vt:lpstr>海棠</vt:lpstr>
      <vt:lpstr>赠孙莘老</vt:lpstr>
      <vt:lpstr>辛丑十一月十九日既与子由别于郑州 西门之外马上赋诗一篇寄之</vt:lpstr>
      <vt:lpstr>和子由渑池怀旧</vt:lpstr>
      <vt:lpstr>和子由渑池怀旧</vt:lpstr>
      <vt:lpstr>和子由渑池怀旧</vt:lpstr>
      <vt:lpstr>和子由渑池怀旧</vt:lpstr>
      <vt:lpstr>和子由渑池怀旧</vt:lpstr>
      <vt:lpstr>和子由渑池怀旧</vt:lpstr>
      <vt:lpstr>和子由渑池怀旧</vt:lpstr>
      <vt:lpstr>和子由渑池怀旧</vt:lpstr>
      <vt:lpstr>和子由渑池怀旧</vt:lpstr>
      <vt:lpstr>和子由渑池怀旧</vt:lpstr>
      <vt:lpstr>和子由渑池怀旧</vt:lpstr>
      <vt:lpstr>送子由使契丹</vt:lpstr>
      <vt:lpstr>送子由使契丹</vt:lpstr>
      <vt:lpstr>自金山放船至焦山</vt:lpstr>
      <vt:lpstr>送子由使契丹</vt:lpstr>
      <vt:lpstr>送子由使契丹</vt:lpstr>
      <vt:lpstr>送子由使契丹</vt:lpstr>
      <vt:lpstr>送子由使契丹</vt:lpstr>
      <vt:lpstr>送子由使契丹</vt:lpstr>
      <vt:lpstr>送子由使契丹</vt:lpstr>
      <vt:lpstr>送子由使契丹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宋诗精华录苏轼部分</dc:title>
  <dc:creator/>
  <cp:lastModifiedBy>一干二净</cp:lastModifiedBy>
  <cp:revision>181</cp:revision>
  <dcterms:created xsi:type="dcterms:W3CDTF">2019-06-19T02:08:00Z</dcterms:created>
  <dcterms:modified xsi:type="dcterms:W3CDTF">2023-05-02T14:06:04Z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2052-11.1.0.14036</vt:lpwstr>
  </property>
  <property fmtid="{D5CDD505-2E9C-101B-9397-08002B2CF9AE}" pid="3" name="ICV">
    <vt:lpwstr>CA4A7E15A6E14F6094F91E0E2FF82AF5_12</vt:lpwstr>
  </property>
</Properties>
</file>